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688" r:id="rId6"/>
    <p:sldMasterId id="2147483678" r:id="rId7"/>
    <p:sldMasterId id="2147483685" r:id="rId8"/>
  </p:sldMasterIdLst>
  <p:sldIdLst>
    <p:sldId id="275"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79" r:id="rId27"/>
  </p:sldIdLst>
  <p:sldSz cx="10363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85B"/>
    <a:srgbClr val="1716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ED8AB-0313-4EA6-9751-5C012D02B3D6}" v="54" dt="2024-10-17T17:01:26.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63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656285-711C-4ACB-A7CC-5B3DA8A0BA6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5D4F-14F8-40F5-86C0-9E3EF6F96AEC}" type="slidenum">
              <a:rPr lang="en-US" smtClean="0"/>
              <a:t>‹#›</a:t>
            </a:fld>
            <a:endParaRPr lang="en-US"/>
          </a:p>
        </p:txBody>
      </p:sp>
    </p:spTree>
    <p:extLst>
      <p:ext uri="{BB962C8B-B14F-4D97-AF65-F5344CB8AC3E}">
        <p14:creationId xmlns:p14="http://schemas.microsoft.com/office/powerpoint/2010/main" val="298534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Pupose &amp; Agenda CUI">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53BCF8-512E-442D-B61C-D4E03E6E78DF}"/>
              </a:ext>
            </a:extLst>
          </p:cNvPr>
          <p:cNvSpPr/>
          <p:nvPr userDrawn="1"/>
        </p:nvSpPr>
        <p:spPr>
          <a:xfrm>
            <a:off x="4855224" y="4107630"/>
            <a:ext cx="5193323" cy="14836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89E486-61F3-74BE-7173-9113F843B71E}"/>
              </a:ext>
            </a:extLst>
          </p:cNvPr>
          <p:cNvSpPr/>
          <p:nvPr userDrawn="1"/>
        </p:nvSpPr>
        <p:spPr>
          <a:xfrm>
            <a:off x="4855224" y="3703619"/>
            <a:ext cx="5193323" cy="3950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313B9D-B6A8-3E8C-EC62-6247625051DA}"/>
              </a:ext>
            </a:extLst>
          </p:cNvPr>
          <p:cNvSpPr/>
          <p:nvPr userDrawn="1"/>
        </p:nvSpPr>
        <p:spPr>
          <a:xfrm>
            <a:off x="4855224" y="1590636"/>
            <a:ext cx="5193323" cy="3950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72676FE-A481-F504-037E-8182A27E5E58}"/>
              </a:ext>
            </a:extLst>
          </p:cNvPr>
          <p:cNvSpPr txBox="1"/>
          <p:nvPr userDrawn="1"/>
        </p:nvSpPr>
        <p:spPr>
          <a:xfrm>
            <a:off x="6772072" y="1566983"/>
            <a:ext cx="1359626" cy="369332"/>
          </a:xfrm>
          <a:prstGeom prst="rect">
            <a:avLst/>
          </a:prstGeom>
          <a:noFill/>
        </p:spPr>
        <p:txBody>
          <a:bodyPr wrap="square" rtlCol="0">
            <a:spAutoFit/>
          </a:bodyPr>
          <a:lstStyle/>
          <a:p>
            <a:r>
              <a:rPr lang="en-US" sz="1800" b="1">
                <a:solidFill>
                  <a:schemeClr val="bg1"/>
                </a:solidFill>
              </a:rPr>
              <a:t>Purpose:</a:t>
            </a:r>
          </a:p>
        </p:txBody>
      </p:sp>
      <p:sp>
        <p:nvSpPr>
          <p:cNvPr id="2" name="Text Placeholder 28">
            <a:extLst>
              <a:ext uri="{FF2B5EF4-FFF2-40B4-BE49-F238E27FC236}">
                <a16:creationId xmlns:a16="http://schemas.microsoft.com/office/drawing/2014/main" id="{F127D036-1FE9-59C6-0F37-B804C6419621}"/>
              </a:ext>
            </a:extLst>
          </p:cNvPr>
          <p:cNvSpPr>
            <a:spLocks noGrp="1"/>
          </p:cNvSpPr>
          <p:nvPr>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934A65DC-326B-E6F0-5816-F32C91AD147C}"/>
              </a:ext>
            </a:extLst>
          </p:cNvPr>
          <p:cNvSpPr>
            <a:spLocks noGrp="1"/>
          </p:cNvSpPr>
          <p:nvPr>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6" name="Rectangle: Rounded Corners 5">
            <a:extLst>
              <a:ext uri="{FF2B5EF4-FFF2-40B4-BE49-F238E27FC236}">
                <a16:creationId xmlns:a16="http://schemas.microsoft.com/office/drawing/2014/main" id="{FC9DB60A-42AE-DDD4-9B8A-34E3BD84F212}"/>
              </a:ext>
            </a:extLst>
          </p:cNvPr>
          <p:cNvSpPr/>
          <p:nvPr userDrawn="1"/>
        </p:nvSpPr>
        <p:spPr>
          <a:xfrm>
            <a:off x="4855224" y="5850279"/>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FBD181-EB4E-AF05-2B25-1DBC856A938C}"/>
              </a:ext>
            </a:extLst>
          </p:cNvPr>
          <p:cNvSpPr txBox="1"/>
          <p:nvPr userDrawn="1"/>
        </p:nvSpPr>
        <p:spPr>
          <a:xfrm>
            <a:off x="5183360" y="5856459"/>
            <a:ext cx="1094057" cy="307777"/>
          </a:xfrm>
          <a:prstGeom prst="rect">
            <a:avLst/>
          </a:prstGeom>
          <a:noFill/>
        </p:spPr>
        <p:txBody>
          <a:bodyPr wrap="square" rtlCol="0">
            <a:spAutoFit/>
          </a:bodyPr>
          <a:lstStyle/>
          <a:p>
            <a:r>
              <a:rPr lang="en-US" sz="1400"/>
              <a:t>Information</a:t>
            </a:r>
          </a:p>
        </p:txBody>
      </p:sp>
      <p:sp>
        <p:nvSpPr>
          <p:cNvPr id="10" name="TextBox 9">
            <a:extLst>
              <a:ext uri="{FF2B5EF4-FFF2-40B4-BE49-F238E27FC236}">
                <a16:creationId xmlns:a16="http://schemas.microsoft.com/office/drawing/2014/main" id="{70E35B26-5028-2142-6035-76A0EDCE6FCF}"/>
              </a:ext>
            </a:extLst>
          </p:cNvPr>
          <p:cNvSpPr txBox="1"/>
          <p:nvPr userDrawn="1"/>
        </p:nvSpPr>
        <p:spPr>
          <a:xfrm>
            <a:off x="4855224" y="6475254"/>
            <a:ext cx="5193323" cy="523220"/>
          </a:xfrm>
          <a:prstGeom prst="rect">
            <a:avLst/>
          </a:prstGeom>
          <a:noFill/>
        </p:spPr>
        <p:txBody>
          <a:bodyPr wrap="square" rtlCol="0">
            <a:spAutoFit/>
          </a:bodyPr>
          <a:lstStyle/>
          <a:p>
            <a:pPr algn="ctr"/>
            <a:r>
              <a:rPr lang="en-US" sz="1400" dirty="0"/>
              <a:t>The overall classification of this presentation is:</a:t>
            </a:r>
          </a:p>
          <a:p>
            <a:pPr algn="ctr"/>
            <a:r>
              <a:rPr lang="en-US" sz="1400" b="1" dirty="0">
                <a:solidFill>
                  <a:srgbClr val="00B050"/>
                </a:solidFill>
              </a:rPr>
              <a:t>Unclassified Controlled Information (CUI)</a:t>
            </a:r>
          </a:p>
        </p:txBody>
      </p:sp>
      <p:sp>
        <p:nvSpPr>
          <p:cNvPr id="13" name="TextBox 12">
            <a:extLst>
              <a:ext uri="{FF2B5EF4-FFF2-40B4-BE49-F238E27FC236}">
                <a16:creationId xmlns:a16="http://schemas.microsoft.com/office/drawing/2014/main" id="{E0626EF5-744D-7C77-7ECB-0EA6FD3FF807}"/>
              </a:ext>
            </a:extLst>
          </p:cNvPr>
          <p:cNvSpPr txBox="1"/>
          <p:nvPr userDrawn="1"/>
        </p:nvSpPr>
        <p:spPr>
          <a:xfrm>
            <a:off x="9429740" y="5868181"/>
            <a:ext cx="665589" cy="307777"/>
          </a:xfrm>
          <a:prstGeom prst="rect">
            <a:avLst/>
          </a:prstGeom>
          <a:noFill/>
        </p:spPr>
        <p:txBody>
          <a:bodyPr wrap="square" rtlCol="0">
            <a:spAutoFit/>
          </a:bodyPr>
          <a:lstStyle/>
          <a:p>
            <a:r>
              <a:rPr lang="en-US" sz="1400"/>
              <a:t>Other</a:t>
            </a:r>
          </a:p>
        </p:txBody>
      </p:sp>
      <p:sp>
        <p:nvSpPr>
          <p:cNvPr id="21" name="Rectangle 20">
            <a:extLst>
              <a:ext uri="{FF2B5EF4-FFF2-40B4-BE49-F238E27FC236}">
                <a16:creationId xmlns:a16="http://schemas.microsoft.com/office/drawing/2014/main" id="{79C578B2-3380-A9AD-D7DB-A0D310A19A09}"/>
              </a:ext>
            </a:extLst>
          </p:cNvPr>
          <p:cNvSpPr/>
          <p:nvPr userDrawn="1"/>
        </p:nvSpPr>
        <p:spPr>
          <a:xfrm>
            <a:off x="4855224" y="1985683"/>
            <a:ext cx="5193323" cy="14836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0EAFB2F-149E-0559-08FC-192CE92C3784}"/>
              </a:ext>
            </a:extLst>
          </p:cNvPr>
          <p:cNvSpPr/>
          <p:nvPr userDrawn="1"/>
        </p:nvSpPr>
        <p:spPr>
          <a:xfrm>
            <a:off x="6345997" y="5862265"/>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336493-53DD-6D12-72EA-27C763DDFF6A}"/>
              </a:ext>
            </a:extLst>
          </p:cNvPr>
          <p:cNvSpPr txBox="1"/>
          <p:nvPr userDrawn="1"/>
        </p:nvSpPr>
        <p:spPr>
          <a:xfrm>
            <a:off x="6661175" y="5873987"/>
            <a:ext cx="1083567" cy="307777"/>
          </a:xfrm>
          <a:prstGeom prst="rect">
            <a:avLst/>
          </a:prstGeom>
          <a:noFill/>
        </p:spPr>
        <p:txBody>
          <a:bodyPr wrap="square" rtlCol="0">
            <a:spAutoFit/>
          </a:bodyPr>
          <a:lstStyle/>
          <a:p>
            <a:r>
              <a:rPr lang="en-US" sz="1400"/>
              <a:t>Guidance</a:t>
            </a:r>
          </a:p>
        </p:txBody>
      </p:sp>
      <p:sp>
        <p:nvSpPr>
          <p:cNvPr id="16" name="Rectangle: Rounded Corners 15">
            <a:extLst>
              <a:ext uri="{FF2B5EF4-FFF2-40B4-BE49-F238E27FC236}">
                <a16:creationId xmlns:a16="http://schemas.microsoft.com/office/drawing/2014/main" id="{2CC2F697-A0A9-8A98-B11F-90BC1A4A9041}"/>
              </a:ext>
            </a:extLst>
          </p:cNvPr>
          <p:cNvSpPr/>
          <p:nvPr userDrawn="1"/>
        </p:nvSpPr>
        <p:spPr>
          <a:xfrm>
            <a:off x="7772268" y="5862265"/>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7A2908D-D113-2F89-8EE3-D8690592C1A0}"/>
              </a:ext>
            </a:extLst>
          </p:cNvPr>
          <p:cNvSpPr txBox="1"/>
          <p:nvPr userDrawn="1"/>
        </p:nvSpPr>
        <p:spPr>
          <a:xfrm>
            <a:off x="8099169" y="5873987"/>
            <a:ext cx="910155" cy="307777"/>
          </a:xfrm>
          <a:prstGeom prst="rect">
            <a:avLst/>
          </a:prstGeom>
          <a:noFill/>
        </p:spPr>
        <p:txBody>
          <a:bodyPr wrap="square" rtlCol="0">
            <a:spAutoFit/>
          </a:bodyPr>
          <a:lstStyle/>
          <a:p>
            <a:r>
              <a:rPr lang="en-US" sz="1400"/>
              <a:t>Decision</a:t>
            </a:r>
          </a:p>
        </p:txBody>
      </p:sp>
      <p:sp>
        <p:nvSpPr>
          <p:cNvPr id="18" name="Rectangle: Rounded Corners 17">
            <a:extLst>
              <a:ext uri="{FF2B5EF4-FFF2-40B4-BE49-F238E27FC236}">
                <a16:creationId xmlns:a16="http://schemas.microsoft.com/office/drawing/2014/main" id="{E6056261-293F-80E0-548F-08F121B0E9A1}"/>
              </a:ext>
            </a:extLst>
          </p:cNvPr>
          <p:cNvSpPr/>
          <p:nvPr userDrawn="1"/>
        </p:nvSpPr>
        <p:spPr>
          <a:xfrm>
            <a:off x="9100287" y="5873987"/>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1">
            <a:extLst>
              <a:ext uri="{FF2B5EF4-FFF2-40B4-BE49-F238E27FC236}">
                <a16:creationId xmlns:a16="http://schemas.microsoft.com/office/drawing/2014/main" id="{7A2C510C-92A8-232A-FEAC-1A88DFBF8ADC}"/>
              </a:ext>
            </a:extLst>
          </p:cNvPr>
          <p:cNvSpPr txBox="1"/>
          <p:nvPr userDrawn="1"/>
        </p:nvSpPr>
        <p:spPr>
          <a:xfrm>
            <a:off x="6816639" y="3684024"/>
            <a:ext cx="127049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rPr>
              <a:t>Agenda</a:t>
            </a:r>
            <a:r>
              <a:rPr lang="en-US" sz="2000" b="1">
                <a:solidFill>
                  <a:schemeClr val="bg1"/>
                </a:solidFill>
              </a:rPr>
              <a:t>:</a:t>
            </a:r>
          </a:p>
        </p:txBody>
      </p:sp>
    </p:spTree>
    <p:extLst>
      <p:ext uri="{BB962C8B-B14F-4D97-AF65-F5344CB8AC3E}">
        <p14:creationId xmlns:p14="http://schemas.microsoft.com/office/powerpoint/2010/main" val="1927413631"/>
      </p:ext>
    </p:extLst>
  </p:cSld>
  <p:clrMapOvr>
    <a:masterClrMapping/>
  </p:clrMapOvr>
  <p:extLst>
    <p:ext uri="{DCECCB84-F9BA-43D5-87BE-67443E8EF086}">
      <p15:sldGuideLst xmlns:p15="http://schemas.microsoft.com/office/powerpoint/2012/main">
        <p15:guide id="1" orient="horz" pos="2448">
          <p15:clr>
            <a:srgbClr val="FBAE40"/>
          </p15:clr>
        </p15:guide>
        <p15:guide id="2" pos="32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_Content Slide">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23A9B41E-E955-7D9F-D4CE-C23C2A7A9EE5}"/>
              </a:ext>
            </a:extLst>
          </p:cNvPr>
          <p:cNvSpPr>
            <a:spLocks noGrp="1"/>
          </p:cNvSpPr>
          <p:nvPr>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794DD37D-14FA-654C-687D-87AE016DFB7F}"/>
              </a:ext>
            </a:extLst>
          </p:cNvPr>
          <p:cNvSpPr>
            <a:spLocks noGrp="1" noRot="1" noMove="1" noResize="1" noEditPoints="1" noAdjustHandles="1" noChangeArrowheads="1" noChangeShapeType="1"/>
          </p:cNvSpPr>
          <p:nvPr>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4" name="Slide Number Placeholder 5">
            <a:extLst>
              <a:ext uri="{FF2B5EF4-FFF2-40B4-BE49-F238E27FC236}">
                <a16:creationId xmlns:a16="http://schemas.microsoft.com/office/drawing/2014/main" id="{4D07850F-EE1F-B139-1D79-7132F1A42CD6}"/>
              </a:ext>
            </a:extLst>
          </p:cNvPr>
          <p:cNvSpPr>
            <a:spLocks noGrp="1"/>
          </p:cNvSpPr>
          <p:nvPr userDrawn="1">
            <p:ph type="sldNum" sz="quarter" idx="4"/>
          </p:nvPr>
        </p:nvSpPr>
        <p:spPr>
          <a:xfrm>
            <a:off x="7067583" y="7296112"/>
            <a:ext cx="3068005" cy="414338"/>
          </a:xfrm>
          <a:prstGeom prst="rect">
            <a:avLst/>
          </a:prstGeom>
        </p:spPr>
        <p:txBody>
          <a:bodyPr vert="horz" lIns="91440" tIns="45720" rIns="91440" bIns="45720" rtlCol="0" anchor="ctr"/>
          <a:lstStyle>
            <a:lvl1pPr algn="r">
              <a:defRPr sz="1200">
                <a:solidFill>
                  <a:srgbClr val="C9AD62"/>
                </a:solidFill>
                <a:latin typeface="Raleway Black" pitchFamily="2" charset="0"/>
              </a:defRPr>
            </a:lvl1pPr>
          </a:lstStyle>
          <a:p>
            <a:fld id="{165700FE-BCEC-4E84-BA78-D55E132666CC}" type="slidenum">
              <a:rPr lang="en-US" sz="1000" smtClean="0"/>
              <a:pPr/>
              <a:t>‹#›</a:t>
            </a:fld>
            <a:r>
              <a:rPr lang="en-US"/>
              <a:t> of xx</a:t>
            </a:r>
          </a:p>
        </p:txBody>
      </p:sp>
      <p:grpSp>
        <p:nvGrpSpPr>
          <p:cNvPr id="21" name="Group 20">
            <a:extLst>
              <a:ext uri="{FF2B5EF4-FFF2-40B4-BE49-F238E27FC236}">
                <a16:creationId xmlns:a16="http://schemas.microsoft.com/office/drawing/2014/main" id="{2BAD4CEE-3E77-95F0-0241-20928CC52301}"/>
              </a:ext>
            </a:extLst>
          </p:cNvPr>
          <p:cNvGrpSpPr>
            <a:grpSpLocks noGrp="1" noUngrp="1" noRot="1" noMove="1" noResize="1"/>
          </p:cNvGrpSpPr>
          <p:nvPr userDrawn="1"/>
        </p:nvGrpSpPr>
        <p:grpSpPr>
          <a:xfrm>
            <a:off x="155370" y="7445873"/>
            <a:ext cx="6118664" cy="261536"/>
            <a:chOff x="155370" y="7445873"/>
            <a:chExt cx="6118664" cy="261536"/>
          </a:xfrm>
        </p:grpSpPr>
        <p:sp>
          <p:nvSpPr>
            <p:cNvPr id="16" name="TextBox 15">
              <a:extLst>
                <a:ext uri="{FF2B5EF4-FFF2-40B4-BE49-F238E27FC236}">
                  <a16:creationId xmlns:a16="http://schemas.microsoft.com/office/drawing/2014/main" id="{A29D5BFE-CB1C-47D3-A113-E806DD459902}"/>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17" name="TextBox 16">
              <a:extLst>
                <a:ext uri="{FF2B5EF4-FFF2-40B4-BE49-F238E27FC236}">
                  <a16:creationId xmlns:a16="http://schemas.microsoft.com/office/drawing/2014/main" id="{13B7B9A0-A956-26B8-662E-67C104F4AA13}"/>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18" name="Star: 5 Points 17">
              <a:extLst>
                <a:ext uri="{FF2B5EF4-FFF2-40B4-BE49-F238E27FC236}">
                  <a16:creationId xmlns:a16="http://schemas.microsoft.com/office/drawing/2014/main" id="{99CA3BB8-7D67-479D-538E-E457BC49998D}"/>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tar: 5 Points 18">
              <a:extLst>
                <a:ext uri="{FF2B5EF4-FFF2-40B4-BE49-F238E27FC236}">
                  <a16:creationId xmlns:a16="http://schemas.microsoft.com/office/drawing/2014/main" id="{79CFC711-1440-6C53-2D3D-4F6C30D531A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Star: 5 Points 19">
              <a:extLst>
                <a:ext uri="{FF2B5EF4-FFF2-40B4-BE49-F238E27FC236}">
                  <a16:creationId xmlns:a16="http://schemas.microsoft.com/office/drawing/2014/main" id="{E6AD96E3-AB76-C66C-9C2F-46E93A66154A}"/>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6933633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Content Slide_CUI">
    <p:spTree>
      <p:nvGrpSpPr>
        <p:cNvPr id="1" name=""/>
        <p:cNvGrpSpPr/>
        <p:nvPr/>
      </p:nvGrpSpPr>
      <p:grpSpPr>
        <a:xfrm>
          <a:off x="0" y="0"/>
          <a:ext cx="0" cy="0"/>
          <a:chOff x="0" y="0"/>
          <a:chExt cx="0" cy="0"/>
        </a:xfrm>
      </p:grpSpPr>
      <p:sp>
        <p:nvSpPr>
          <p:cNvPr id="10" name="Text Placeholder 28">
            <a:extLst>
              <a:ext uri="{FF2B5EF4-FFF2-40B4-BE49-F238E27FC236}">
                <a16:creationId xmlns:a16="http://schemas.microsoft.com/office/drawing/2014/main" id="{8D6F8CFD-E831-0944-5A93-6E7A2C89BBCB}"/>
              </a:ext>
            </a:extLst>
          </p:cNvPr>
          <p:cNvSpPr>
            <a:spLocks noGrp="1"/>
          </p:cNvSpPr>
          <p:nvPr userDrawn="1">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11" name="Title 11">
            <a:extLst>
              <a:ext uri="{FF2B5EF4-FFF2-40B4-BE49-F238E27FC236}">
                <a16:creationId xmlns:a16="http://schemas.microsoft.com/office/drawing/2014/main" id="{53F21022-D87F-E441-A23C-9B4EE4DCAB8B}"/>
              </a:ext>
            </a:extLst>
          </p:cNvPr>
          <p:cNvSpPr>
            <a:spLocks noGrp="1" noRot="1" noMove="1" noResize="1" noEditPoints="1" noAdjustHandles="1" noChangeArrowheads="1" noChangeShapeType="1"/>
          </p:cNvSpPr>
          <p:nvPr userDrawn="1">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13" name="Rectangle 12">
            <a:extLst>
              <a:ext uri="{FF2B5EF4-FFF2-40B4-BE49-F238E27FC236}">
                <a16:creationId xmlns:a16="http://schemas.microsoft.com/office/drawing/2014/main" id="{92478774-2AB7-7AEC-4EA9-4DA66B5AB146}"/>
              </a:ext>
            </a:extLst>
          </p:cNvPr>
          <p:cNvSpPr>
            <a:spLocks noGrp="1" noRot="1" noMove="1" noResize="1" noEditPoints="1" noAdjustHandles="1" noChangeArrowheads="1" noChangeShapeType="1"/>
          </p:cNvSpPr>
          <p:nvPr userDrawn="1"/>
        </p:nvSpPr>
        <p:spPr>
          <a:xfrm>
            <a:off x="4887423" y="90193"/>
            <a:ext cx="553945"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3" name="Slide Number Placeholder 5">
            <a:extLst>
              <a:ext uri="{FF2B5EF4-FFF2-40B4-BE49-F238E27FC236}">
                <a16:creationId xmlns:a16="http://schemas.microsoft.com/office/drawing/2014/main" id="{7E83D8E2-2488-235C-AFE3-2FA5D9B10CF8}"/>
              </a:ext>
            </a:extLst>
          </p:cNvPr>
          <p:cNvSpPr>
            <a:spLocks noGrp="1"/>
          </p:cNvSpPr>
          <p:nvPr userDrawn="1">
            <p:ph type="sldNum" sz="quarter" idx="4"/>
          </p:nvPr>
        </p:nvSpPr>
        <p:spPr>
          <a:xfrm>
            <a:off x="7067583" y="7296112"/>
            <a:ext cx="3068005" cy="414338"/>
          </a:xfrm>
          <a:prstGeom prst="rect">
            <a:avLst/>
          </a:prstGeom>
        </p:spPr>
        <p:txBody>
          <a:bodyPr vert="horz" lIns="91440" tIns="45720" rIns="91440" bIns="45720" rtlCol="0" anchor="ctr"/>
          <a:lstStyle>
            <a:lvl1pPr algn="r">
              <a:defRPr sz="1200">
                <a:solidFill>
                  <a:srgbClr val="C9AD62"/>
                </a:solidFill>
                <a:latin typeface="Raleway Black" pitchFamily="2" charset="0"/>
              </a:defRPr>
            </a:lvl1pPr>
          </a:lstStyle>
          <a:p>
            <a:fld id="{165700FE-BCEC-4E84-BA78-D55E132666CC}" type="slidenum">
              <a:rPr lang="en-US" sz="1000" smtClean="0"/>
              <a:pPr/>
              <a:t>‹#›</a:t>
            </a:fld>
            <a:r>
              <a:rPr lang="en-US"/>
              <a:t> of xx</a:t>
            </a:r>
          </a:p>
        </p:txBody>
      </p:sp>
      <p:grpSp>
        <p:nvGrpSpPr>
          <p:cNvPr id="17" name="Group 16">
            <a:extLst>
              <a:ext uri="{FF2B5EF4-FFF2-40B4-BE49-F238E27FC236}">
                <a16:creationId xmlns:a16="http://schemas.microsoft.com/office/drawing/2014/main" id="{20B68FA1-92E3-8462-AAC1-112F1EA85906}"/>
              </a:ext>
            </a:extLst>
          </p:cNvPr>
          <p:cNvGrpSpPr>
            <a:grpSpLocks noGrp="1" noUngrp="1" noRot="1" noMove="1" noResize="1"/>
          </p:cNvGrpSpPr>
          <p:nvPr userDrawn="1"/>
        </p:nvGrpSpPr>
        <p:grpSpPr>
          <a:xfrm>
            <a:off x="155370" y="7249274"/>
            <a:ext cx="6118664" cy="458135"/>
            <a:chOff x="155370" y="7249274"/>
            <a:chExt cx="6118664" cy="458135"/>
          </a:xfrm>
        </p:grpSpPr>
        <p:sp>
          <p:nvSpPr>
            <p:cNvPr id="12" name="Rectangle 11">
              <a:extLst>
                <a:ext uri="{FF2B5EF4-FFF2-40B4-BE49-F238E27FC236}">
                  <a16:creationId xmlns:a16="http://schemas.microsoft.com/office/drawing/2014/main" id="{1CFE9A48-BFDE-B1A1-EC0B-ADDE27BCB510}"/>
                </a:ext>
              </a:extLst>
            </p:cNvPr>
            <p:cNvSpPr>
              <a:spLocks noGrp="1" noRot="1" noMove="1" noResize="1" noEditPoints="1" noAdjustHandles="1" noChangeArrowheads="1" noChangeShapeType="1"/>
            </p:cNvSpPr>
            <p:nvPr userDrawn="1"/>
          </p:nvSpPr>
          <p:spPr>
            <a:xfrm>
              <a:off x="4887423" y="7249274"/>
              <a:ext cx="553945"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2" name="TextBox 1">
              <a:extLst>
                <a:ext uri="{FF2B5EF4-FFF2-40B4-BE49-F238E27FC236}">
                  <a16:creationId xmlns:a16="http://schemas.microsoft.com/office/drawing/2014/main" id="{2BAE05E5-3E43-823D-0C10-C2CFCBB8066E}"/>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4" name="TextBox 3">
              <a:extLst>
                <a:ext uri="{FF2B5EF4-FFF2-40B4-BE49-F238E27FC236}">
                  <a16:creationId xmlns:a16="http://schemas.microsoft.com/office/drawing/2014/main" id="{6F86ACC1-1F94-1E5A-065D-3ED478D477FF}"/>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14" name="Star: 5 Points 13">
              <a:extLst>
                <a:ext uri="{FF2B5EF4-FFF2-40B4-BE49-F238E27FC236}">
                  <a16:creationId xmlns:a16="http://schemas.microsoft.com/office/drawing/2014/main" id="{92DF3345-37FE-4759-0E7D-9B6475A261A7}"/>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tar: 5 Points 14">
              <a:extLst>
                <a:ext uri="{FF2B5EF4-FFF2-40B4-BE49-F238E27FC236}">
                  <a16:creationId xmlns:a16="http://schemas.microsoft.com/office/drawing/2014/main" id="{59A38822-1D3D-7762-F578-5E4EF3157F12}"/>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tar: 5 Points 15">
              <a:extLst>
                <a:ext uri="{FF2B5EF4-FFF2-40B4-BE49-F238E27FC236}">
                  <a16:creationId xmlns:a16="http://schemas.microsoft.com/office/drawing/2014/main" id="{738DAE09-D2DD-EE87-FF86-C19598760808}"/>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115461732"/>
      </p:ext>
    </p:extLst>
  </p:cSld>
  <p:clrMapOvr>
    <a:masterClrMapping/>
  </p:clrMapOvr>
  <p:extLst>
    <p:ext uri="{DCECCB84-F9BA-43D5-87BE-67443E8EF086}">
      <p15:sldGuideLst xmlns:p15="http://schemas.microsoft.com/office/powerpoint/2012/main">
        <p15:guide id="2" pos="32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DAE35-72F5-6B64-8214-AA3B64C6C7FB}"/>
              </a:ext>
            </a:extLst>
          </p:cNvPr>
          <p:cNvPicPr>
            <a:picLocks noGrp="1" noRot="1" noMove="1" noResize="1" noEditPoints="1" noAdjustHandles="1" noChangeArrowheads="1" noChangeShapeType="1" noCrop="1"/>
          </p:cNvPicPr>
          <p:nvPr userDrawn="1"/>
        </p:nvPicPr>
        <p:blipFill>
          <a:blip r:embed="rId2">
            <a:alphaModFix/>
            <a:extLst>
              <a:ext uri="{28A0092B-C50C-407E-A947-70E740481C1C}">
                <a14:useLocalDpi xmlns:a14="http://schemas.microsoft.com/office/drawing/2010/main" val="0"/>
              </a:ext>
            </a:extLst>
          </a:blip>
          <a:stretch/>
        </p:blipFill>
        <p:spPr>
          <a:xfrm>
            <a:off x="3480619" y="1909856"/>
            <a:ext cx="3401962" cy="4169922"/>
          </a:xfrm>
          <a:prstGeom prst="rect">
            <a:avLst/>
          </a:prstGeom>
        </p:spPr>
      </p:pic>
    </p:spTree>
    <p:extLst>
      <p:ext uri="{BB962C8B-B14F-4D97-AF65-F5344CB8AC3E}">
        <p14:creationId xmlns:p14="http://schemas.microsoft.com/office/powerpoint/2010/main" val="311959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nd Slide_Transpar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3D843-835D-5E9A-776A-20E00CDC7AB8}"/>
              </a:ext>
            </a:extLst>
          </p:cNvPr>
          <p:cNvPicPr>
            <a:picLocks noGrp="1" noRot="1" noMove="1" noResize="1" noEditPoints="1" noAdjustHandles="1" noChangeArrowheads="1" noChangeShapeType="1" noCrop="1"/>
          </p:cNvPicPr>
          <p:nvPr userDrawn="1"/>
        </p:nvPicPr>
        <p:blipFill>
          <a:blip r:embed="rId2">
            <a:alphaModFix amt="20000"/>
            <a:extLst>
              <a:ext uri="{28A0092B-C50C-407E-A947-70E740481C1C}">
                <a14:useLocalDpi xmlns:a14="http://schemas.microsoft.com/office/drawing/2010/main" val="0"/>
              </a:ext>
            </a:extLst>
          </a:blip>
          <a:stretch/>
        </p:blipFill>
        <p:spPr>
          <a:xfrm>
            <a:off x="3480619" y="1909856"/>
            <a:ext cx="3401962" cy="4169922"/>
          </a:xfrm>
          <a:prstGeom prst="rect">
            <a:avLst/>
          </a:prstGeom>
        </p:spPr>
      </p:pic>
    </p:spTree>
    <p:extLst>
      <p:ext uri="{BB962C8B-B14F-4D97-AF65-F5344CB8AC3E}">
        <p14:creationId xmlns:p14="http://schemas.microsoft.com/office/powerpoint/2010/main" val="9448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18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29422EEE-B03C-C434-D819-C70910909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1777"/>
            <a:ext cx="10363200" cy="5828845"/>
          </a:xfrm>
          <a:prstGeom prst="rect">
            <a:avLst/>
          </a:prstGeom>
        </p:spPr>
      </p:pic>
      <p:sp>
        <p:nvSpPr>
          <p:cNvPr id="8" name="Rectangle 7">
            <a:extLst>
              <a:ext uri="{FF2B5EF4-FFF2-40B4-BE49-F238E27FC236}">
                <a16:creationId xmlns:a16="http://schemas.microsoft.com/office/drawing/2014/main" id="{2388A482-2CF7-AA61-AFD8-9F0514F07DB7}"/>
              </a:ext>
            </a:extLst>
          </p:cNvPr>
          <p:cNvSpPr>
            <a:spLocks/>
          </p:cNvSpPr>
          <p:nvPr userDrawn="1"/>
        </p:nvSpPr>
        <p:spPr>
          <a:xfrm>
            <a:off x="0" y="631579"/>
            <a:ext cx="10352166" cy="5794950"/>
          </a:xfrm>
          <a:prstGeom prst="rect">
            <a:avLst/>
          </a:prstGeom>
          <a:gradFill flip="none" rotWithShape="1">
            <a:gsLst>
              <a:gs pos="12000">
                <a:schemeClr val="bg1">
                  <a:lumMod val="95000"/>
                  <a:alpha val="54000"/>
                </a:schemeClr>
              </a:gs>
              <a:gs pos="100000">
                <a:schemeClr val="bg1">
                  <a:lumMod val="75000"/>
                  <a:alpha val="19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B99B57A-977E-57DC-83A5-0643185043CA}"/>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1034" y="-18288"/>
            <a:ext cx="10374234" cy="7790688"/>
          </a:xfrm>
          <a:prstGeom prst="rect">
            <a:avLst/>
          </a:prstGeom>
        </p:spPr>
      </p:pic>
      <p:grpSp>
        <p:nvGrpSpPr>
          <p:cNvPr id="20" name="Group 19">
            <a:extLst>
              <a:ext uri="{FF2B5EF4-FFF2-40B4-BE49-F238E27FC236}">
                <a16:creationId xmlns:a16="http://schemas.microsoft.com/office/drawing/2014/main" id="{4706934B-33E6-66EA-C606-A0C0AA77E9CC}"/>
              </a:ext>
            </a:extLst>
          </p:cNvPr>
          <p:cNvGrpSpPr>
            <a:grpSpLocks noGrp="1" noUngrp="1" noRot="1" noMove="1" noResize="1"/>
          </p:cNvGrpSpPr>
          <p:nvPr userDrawn="1"/>
        </p:nvGrpSpPr>
        <p:grpSpPr>
          <a:xfrm>
            <a:off x="1092382" y="680186"/>
            <a:ext cx="1798302" cy="879741"/>
            <a:chOff x="1187093" y="4410699"/>
            <a:chExt cx="1967348" cy="962439"/>
          </a:xfrm>
        </p:grpSpPr>
        <p:pic>
          <p:nvPicPr>
            <p:cNvPr id="21" name="Picture 20">
              <a:extLst>
                <a:ext uri="{FF2B5EF4-FFF2-40B4-BE49-F238E27FC236}">
                  <a16:creationId xmlns:a16="http://schemas.microsoft.com/office/drawing/2014/main" id="{6BB0AFAF-B0A7-7455-8356-9D17E794A86C}"/>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2369250" y="4410699"/>
              <a:ext cx="785191" cy="962439"/>
            </a:xfrm>
            <a:prstGeom prst="rect">
              <a:avLst/>
            </a:prstGeom>
            <a:effectLst>
              <a:outerShdw blurRad="50800" dist="38100" dir="10800000" algn="r" rotWithShape="0">
                <a:prstClr val="black">
                  <a:alpha val="40000"/>
                </a:prstClr>
              </a:outerShdw>
            </a:effectLst>
          </p:spPr>
        </p:pic>
        <p:pic>
          <p:nvPicPr>
            <p:cNvPr id="23" name="Picture 22" descr="A close up of a sign&#10;&#10;Description automatically generated">
              <a:extLst>
                <a:ext uri="{FF2B5EF4-FFF2-40B4-BE49-F238E27FC236}">
                  <a16:creationId xmlns:a16="http://schemas.microsoft.com/office/drawing/2014/main" id="{1CC8467C-9139-E8A3-AED9-57C689C1F315}"/>
                </a:ext>
              </a:extLst>
            </p:cNvPr>
            <p:cNvPicPr>
              <a:picLocks noGrp="1" noRot="1" noChangeAspect="1" noMove="1" noResize="1" noEditPoints="1" noAdjustHandles="1" noChangeArrowheads="1" noChangeShapeType="1" noCrop="1"/>
            </p:cNvPicPr>
            <p:nvPr userDrawn="1"/>
          </p:nvPicPr>
          <p:blipFill>
            <a:blip r:embed="rId6" cstate="hqprint">
              <a:extLst>
                <a:ext uri="{28A0092B-C50C-407E-A947-70E740481C1C}">
                  <a14:useLocalDpi xmlns:a14="http://schemas.microsoft.com/office/drawing/2010/main" val="0"/>
                </a:ext>
              </a:extLst>
            </a:blip>
            <a:stretch>
              <a:fillRect/>
            </a:stretch>
          </p:blipFill>
          <p:spPr>
            <a:xfrm>
              <a:off x="1187093" y="4441928"/>
              <a:ext cx="841276" cy="841276"/>
            </a:xfrm>
            <a:prstGeom prst="rect">
              <a:avLst/>
            </a:prstGeom>
            <a:effectLst>
              <a:outerShdw blurRad="50800" dist="38100" dir="10800000" algn="r" rotWithShape="0">
                <a:prstClr val="black">
                  <a:alpha val="40000"/>
                </a:prstClr>
              </a:outerShdw>
            </a:effectLst>
          </p:spPr>
        </p:pic>
      </p:grpSp>
    </p:spTree>
    <p:extLst>
      <p:ext uri="{BB962C8B-B14F-4D97-AF65-F5344CB8AC3E}">
        <p14:creationId xmlns:p14="http://schemas.microsoft.com/office/powerpoint/2010/main" val="1470325988"/>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1036317" rtl="0" eaLnBrk="1" latinLnBrk="0" hangingPunct="1">
        <a:lnSpc>
          <a:spcPct val="90000"/>
        </a:lnSpc>
        <a:spcBef>
          <a:spcPct val="0"/>
        </a:spcBef>
        <a:buNone/>
        <a:defRPr sz="3627" b="1" kern="1200">
          <a:solidFill>
            <a:schemeClr val="tx1"/>
          </a:solidFill>
          <a:latin typeface="+mj-lt"/>
          <a:ea typeface="+mj-ea"/>
          <a:cs typeface="+mj-cs"/>
        </a:defRPr>
      </a:lvl1pPr>
    </p:titleStyle>
    <p:bodyStyle>
      <a:lvl1pPr marL="259079" indent="-259079" algn="l" defTabSz="1036317" rtl="0" eaLnBrk="1" latinLnBrk="0" hangingPunct="1">
        <a:lnSpc>
          <a:spcPct val="90000"/>
        </a:lnSpc>
        <a:spcBef>
          <a:spcPts val="1133"/>
        </a:spcBef>
        <a:buFont typeface="Arial" panose="020B0604020202020204" pitchFamily="34" charset="0"/>
        <a:buChar char="•"/>
        <a:defRPr sz="2267" kern="1200">
          <a:solidFill>
            <a:schemeClr val="tx1"/>
          </a:solidFill>
          <a:latin typeface="+mn-lt"/>
          <a:ea typeface="+mn-ea"/>
          <a:cs typeface="+mn-cs"/>
        </a:defRPr>
      </a:lvl1pPr>
      <a:lvl2pPr marL="777238"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2pPr>
      <a:lvl3pPr marL="1295396"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72" userDrawn="1">
          <p15:clr>
            <a:srgbClr val="F26B43"/>
          </p15:clr>
        </p15:guide>
        <p15:guide id="2" pos="32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C8D2F5E4-3C51-8553-80E8-AFF530D493F6}"/>
              </a:ext>
            </a:extLst>
          </p:cNvPr>
          <p:cNvPicPr>
            <a:picLocks noGrp="1" noRot="1" noChangeAspect="1" noMove="1" noResize="1" noEditPoints="1" noAdjustHandles="1" noChangeArrowheads="1" noChangeShapeType="1" noCrop="1"/>
          </p:cNvPicPr>
          <p:nvPr userDrawn="1"/>
        </p:nvPicPr>
        <p:blipFill>
          <a:blip r:embed="rId3">
            <a:alphaModFix amt="70000"/>
            <a:extLst>
              <a:ext uri="{28A0092B-C50C-407E-A947-70E740481C1C}">
                <a14:useLocalDpi xmlns:a14="http://schemas.microsoft.com/office/drawing/2010/main"/>
              </a:ext>
            </a:extLst>
          </a:blip>
          <a:stretch>
            <a:fillRect/>
          </a:stretch>
        </p:blipFill>
        <p:spPr>
          <a:xfrm>
            <a:off x="0" y="0"/>
            <a:ext cx="10363200" cy="7772400"/>
          </a:xfrm>
          <a:prstGeom prst="rect">
            <a:avLst/>
          </a:prstGeom>
        </p:spPr>
      </p:pic>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7323570"/>
            <a:ext cx="10374115"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518160" y="487655"/>
            <a:ext cx="1773120" cy="859562"/>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5" cstate="screen">
              <a:extLst>
                <a:ext uri="{28A0092B-C50C-407E-A947-70E740481C1C}">
                  <a14:useLocalDpi xmlns:a14="http://schemas.microsoft.com/office/drawing/2010/main"/>
                </a:ext>
              </a:extLst>
            </a:blip>
            <a:stretch>
              <a:fillRect/>
            </a:stretch>
          </p:blipFill>
          <p:spPr>
            <a:xfrm>
              <a:off x="457200" y="501910"/>
              <a:ext cx="585080" cy="585080"/>
            </a:xfrm>
            <a:prstGeom prst="rect">
              <a:avLst/>
            </a:prstGeom>
          </p:spPr>
        </p:pic>
      </p:grpSp>
      <p:sp>
        <p:nvSpPr>
          <p:cNvPr id="5" name="TextBox 4">
            <a:extLst>
              <a:ext uri="{FF2B5EF4-FFF2-40B4-BE49-F238E27FC236}">
                <a16:creationId xmlns:a16="http://schemas.microsoft.com/office/drawing/2014/main" id="{9D1B8010-14B0-8DF9-AFE4-CBD2B700F9DB}"/>
              </a:ext>
            </a:extLst>
          </p:cNvPr>
          <p:cNvSpPr txBox="1">
            <a:spLocks/>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6" name="TextBox 5">
            <a:extLst>
              <a:ext uri="{FF2B5EF4-FFF2-40B4-BE49-F238E27FC236}">
                <a16:creationId xmlns:a16="http://schemas.microsoft.com/office/drawing/2014/main" id="{20696D2B-49D4-8DD2-5FF3-D395187038E8}"/>
              </a:ext>
            </a:extLst>
          </p:cNvPr>
          <p:cNvSpPr txBox="1">
            <a:spLocks/>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9" name="Star: 5 Points 8">
            <a:extLst>
              <a:ext uri="{FF2B5EF4-FFF2-40B4-BE49-F238E27FC236}">
                <a16:creationId xmlns:a16="http://schemas.microsoft.com/office/drawing/2014/main" id="{415DD267-E404-EEA1-5AFD-42E46AEF8706}"/>
              </a:ext>
            </a:extLst>
          </p:cNvPr>
          <p:cNvSpPr>
            <a:spLocks/>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tar: 5 Points 9">
            <a:extLst>
              <a:ext uri="{FF2B5EF4-FFF2-40B4-BE49-F238E27FC236}">
                <a16:creationId xmlns:a16="http://schemas.microsoft.com/office/drawing/2014/main" id="{B7BB43D5-3CA3-BBD0-210E-81487B08CE22}"/>
              </a:ext>
            </a:extLst>
          </p:cNvPr>
          <p:cNvSpPr>
            <a:spLocks/>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tar: 5 Points 10">
            <a:extLst>
              <a:ext uri="{FF2B5EF4-FFF2-40B4-BE49-F238E27FC236}">
                <a16:creationId xmlns:a16="http://schemas.microsoft.com/office/drawing/2014/main" id="{F1D99ECB-6119-D613-A961-9BE1EB3B3B19}"/>
              </a:ext>
            </a:extLst>
          </p:cNvPr>
          <p:cNvSpPr>
            <a:spLocks/>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35158802"/>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1036317" rtl="0" eaLnBrk="1" latinLnBrk="0" hangingPunct="1">
        <a:lnSpc>
          <a:spcPct val="100000"/>
        </a:lnSpc>
        <a:spcBef>
          <a:spcPct val="0"/>
        </a:spcBef>
        <a:buNone/>
        <a:defRPr sz="2720" b="1" kern="1200">
          <a:solidFill>
            <a:srgbClr val="C9AD6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7323570"/>
            <a:ext cx="10374115"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518160" y="487655"/>
            <a:ext cx="1773120" cy="859562"/>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5" cstate="hqprint">
              <a:extLst>
                <a:ext uri="{28A0092B-C50C-407E-A947-70E740481C1C}">
                  <a14:useLocalDpi xmlns:a14="http://schemas.microsoft.com/office/drawing/2010/main" val="0"/>
                </a:ext>
              </a:extLst>
            </a:blip>
            <a:stretch>
              <a:fillRect/>
            </a:stretch>
          </p:blipFill>
          <p:spPr>
            <a:xfrm>
              <a:off x="457200" y="501910"/>
              <a:ext cx="585080" cy="585080"/>
            </a:xfrm>
            <a:prstGeom prst="rect">
              <a:avLst/>
            </a:prstGeom>
          </p:spPr>
        </p:pic>
      </p:grpSp>
    </p:spTree>
    <p:extLst>
      <p:ext uri="{BB962C8B-B14F-4D97-AF65-F5344CB8AC3E}">
        <p14:creationId xmlns:p14="http://schemas.microsoft.com/office/powerpoint/2010/main" val="2223538199"/>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defTabSz="1036317" rtl="0" eaLnBrk="1" latinLnBrk="0" hangingPunct="1">
        <a:lnSpc>
          <a:spcPct val="100000"/>
        </a:lnSpc>
        <a:spcBef>
          <a:spcPct val="0"/>
        </a:spcBef>
        <a:buNone/>
        <a:defRPr sz="2720" b="1" kern="1200">
          <a:solidFill>
            <a:srgbClr val="C9AD6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0972657-D021-2E90-B692-BCB6ED563FBA}"/>
              </a:ext>
            </a:extLst>
          </p:cNvPr>
          <p:cNvPicPr>
            <a:picLocks noGrp="1" noRot="1" noChangeAspect="1" noMove="1" noResize="1" noEditPoints="1" noAdjustHandles="1" noChangeArrowheads="1" noChangeShapeType="1" noCrop="1"/>
          </p:cNvPicPr>
          <p:nvPr userDrawn="1"/>
        </p:nvPicPr>
        <p:blipFill rotWithShape="1">
          <a:blip r:embed="rId4">
            <a:duotone>
              <a:schemeClr val="accent5">
                <a:shade val="45000"/>
                <a:satMod val="135000"/>
              </a:schemeClr>
              <a:prstClr val="white"/>
            </a:duotone>
            <a:alphaModFix amt="35000"/>
            <a:extLst>
              <a:ext uri="{BEBA8EAE-BF5A-486C-A8C5-ECC9F3942E4B}">
                <a14:imgProps xmlns:a14="http://schemas.microsoft.com/office/drawing/2010/main">
                  <a14:imgLayer r:embed="rId5">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79" t="-934" r="-1" b="3633"/>
          <a:stretch/>
        </p:blipFill>
        <p:spPr>
          <a:xfrm>
            <a:off x="0" y="314935"/>
            <a:ext cx="10363200" cy="7203272"/>
          </a:xfrm>
          <a:prstGeom prst="rect">
            <a:avLst/>
          </a:prstGeom>
        </p:spPr>
      </p:pic>
      <p:sp>
        <p:nvSpPr>
          <p:cNvPr id="7" name="Rectangle 6">
            <a:extLst>
              <a:ext uri="{FF2B5EF4-FFF2-40B4-BE49-F238E27FC236}">
                <a16:creationId xmlns:a16="http://schemas.microsoft.com/office/drawing/2014/main" id="{83C8653E-B861-B050-CB75-62B864663EF3}"/>
              </a:ext>
            </a:extLst>
          </p:cNvPr>
          <p:cNvSpPr>
            <a:spLocks noGrp="1" noRot="1" noMove="1" noResize="1" noEditPoints="1" noAdjustHandles="1" noChangeArrowheads="1" noChangeShapeType="1"/>
          </p:cNvSpPr>
          <p:nvPr userDrawn="1"/>
        </p:nvSpPr>
        <p:spPr>
          <a:xfrm>
            <a:off x="-10915" y="7323570"/>
            <a:ext cx="10385032"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D251E0B1-25FD-E9FD-982A-C7499597BC42}"/>
              </a:ext>
            </a:extLst>
          </p:cNvPr>
          <p:cNvSpPr>
            <a:spLocks noGrp="1" noRot="1" noMove="1" noResize="1" noEditPoints="1" noAdjustHandles="1" noChangeArrowheads="1" noChangeShapeType="1"/>
          </p:cNvSpPr>
          <p:nvPr userDrawn="1"/>
        </p:nvSpPr>
        <p:spPr>
          <a:xfrm>
            <a:off x="-10915" y="-30480"/>
            <a:ext cx="10385031" cy="470927"/>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12" name="TextBox 11">
            <a:extLst>
              <a:ext uri="{FF2B5EF4-FFF2-40B4-BE49-F238E27FC236}">
                <a16:creationId xmlns:a16="http://schemas.microsoft.com/office/drawing/2014/main" id="{2F737A15-CCF7-A460-8673-A43A821723D2}"/>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bg1"/>
                </a:solidFill>
                <a:effectLst/>
                <a:uLnTx/>
                <a:uFillTx/>
                <a:latin typeface="+mn-lt"/>
                <a:ea typeface="+mn-ea"/>
                <a:cs typeface="+mn-cs"/>
              </a:rPr>
              <a:t>Warfighter Always</a:t>
            </a:r>
            <a:endParaRPr lang="en-US" sz="1050" dirty="0">
              <a:solidFill>
                <a:schemeClr val="bg1"/>
              </a:solidFill>
            </a:endParaRPr>
          </a:p>
        </p:txBody>
      </p:sp>
      <p:sp>
        <p:nvSpPr>
          <p:cNvPr id="13" name="TextBox 12">
            <a:extLst>
              <a:ext uri="{FF2B5EF4-FFF2-40B4-BE49-F238E27FC236}">
                <a16:creationId xmlns:a16="http://schemas.microsoft.com/office/drawing/2014/main" id="{8BA78E70-409E-BFAF-7A4A-B516FBB801BE}"/>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dirty="0">
                <a:ln>
                  <a:noFill/>
                </a:ln>
                <a:solidFill>
                  <a:srgbClr val="C9AD62"/>
                </a:solidFill>
                <a:effectLst/>
                <a:uLnTx/>
                <a:uFillTx/>
                <a:latin typeface="+mn-lt"/>
                <a:ea typeface="+mn-ea"/>
                <a:cs typeface="+mn-cs"/>
              </a:rPr>
              <a:t>PEOP</a:t>
            </a:r>
            <a:r>
              <a:rPr kumimoji="0" lang="en-US" sz="1000" b="1" i="0" u="none" strike="noStrike" kern="1200" spc="0" normalizeH="0" baseline="0" noProof="0" dirty="0">
                <a:ln>
                  <a:noFill/>
                </a:ln>
                <a:solidFill>
                  <a:srgbClr val="CAAD62"/>
                </a:solidFill>
                <a:effectLst/>
                <a:uLnTx/>
                <a:uFillTx/>
                <a:latin typeface="+mn-lt"/>
                <a:ea typeface="+mn-ea"/>
                <a:cs typeface="+mn-cs"/>
              </a:rPr>
              <a:t>LE          PRECISION          </a:t>
            </a:r>
            <a:r>
              <a:rPr lang="en-US" sz="1000" b="1" dirty="0">
                <a:solidFill>
                  <a:srgbClr val="CAAD62"/>
                </a:solidFill>
              </a:rPr>
              <a:t>P</a:t>
            </a:r>
            <a:r>
              <a:rPr kumimoji="0" lang="en-US" sz="1000" b="1" i="0" u="none" strike="noStrike" kern="1200" spc="0" normalizeH="0" baseline="0" noProof="0" dirty="0">
                <a:ln>
                  <a:noFill/>
                </a:ln>
                <a:solidFill>
                  <a:srgbClr val="CAAD62"/>
                </a:solidFill>
                <a:effectLst/>
                <a:uLnTx/>
                <a:uFillTx/>
                <a:latin typeface="+mn-lt"/>
                <a:ea typeface="+mn-ea"/>
                <a:cs typeface="+mn-cs"/>
              </a:rPr>
              <a:t>OSTURE          PARTNERSHIPS</a:t>
            </a:r>
            <a:endParaRPr lang="en-US" sz="1000" dirty="0">
              <a:solidFill>
                <a:srgbClr val="CAAD62"/>
              </a:solidFill>
            </a:endParaRPr>
          </a:p>
        </p:txBody>
      </p:sp>
      <p:sp>
        <p:nvSpPr>
          <p:cNvPr id="14" name="Star: 5 Points 13">
            <a:extLst>
              <a:ext uri="{FF2B5EF4-FFF2-40B4-BE49-F238E27FC236}">
                <a16:creationId xmlns:a16="http://schemas.microsoft.com/office/drawing/2014/main" id="{61C61F89-00E2-3229-1C56-9A12D1542310}"/>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tar: 5 Points 14">
            <a:extLst>
              <a:ext uri="{FF2B5EF4-FFF2-40B4-BE49-F238E27FC236}">
                <a16:creationId xmlns:a16="http://schemas.microsoft.com/office/drawing/2014/main" id="{D2E1A33B-2F09-4F3C-B63A-0F1ED8E7129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tar: 5 Points 15">
            <a:extLst>
              <a:ext uri="{FF2B5EF4-FFF2-40B4-BE49-F238E27FC236}">
                <a16:creationId xmlns:a16="http://schemas.microsoft.com/office/drawing/2014/main" id="{85DB4E38-A733-D47C-76B9-6ACBAB05BFD2}"/>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20602920"/>
      </p:ext>
    </p:extLst>
  </p:cSld>
  <p:clrMap bg1="lt1" tx1="dk1" bg2="lt2" tx2="dk2" accent1="accent1" accent2="accent2" accent3="accent3" accent4="accent4" accent5="accent5" accent6="accent6" hlink="hlink" folHlink="folHlink"/>
  <p:sldLayoutIdLst>
    <p:sldLayoutId id="2147483679" r:id="rId1"/>
    <p:sldLayoutId id="2147483698" r:id="rId2"/>
  </p:sldLayoutIdLst>
  <p:hf hdr="0" ftr="0" dt="0"/>
  <p:txStyles>
    <p:title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576438"/>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2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dsccao-sar@dla.mi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mailto:SMBIZLandCOLS@dla.mil" TargetMode="External"/><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hyperlink" Target="mailto:DSCC.PartRequest@dla.mil" TargetMode="External"/><Relationship Id="rId5" Type="http://schemas.openxmlformats.org/officeDocument/2006/relationships/hyperlink" Target="mailto:ve.sar@dla.mil" TargetMode="External"/><Relationship Id="rId4" Type="http://schemas.openxmlformats.org/officeDocument/2006/relationships/hyperlink" Target="mailto:dsccao-sar@dla.m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hyperlink" Target="https://www.dla.mil/Portals/104/Documents/LandAndMaritime/BP%20Selling%20to%20L%20and%20M/DLA%20SAR%20Guide%2011_2022.pdf?ver=cnFMUH1KASebkP3PZ1rYLQ%3d%3d"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acquisition.gov/dfarspgi/2-201.2-acquisition-method-suffix-code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E4037-1649-947C-3DF4-25B423B88B98}"/>
              </a:ext>
            </a:extLst>
          </p:cNvPr>
          <p:cNvSpPr>
            <a:spLocks noGrp="1"/>
          </p:cNvSpPr>
          <p:nvPr>
            <p:ph type="sldNum" sz="quarter" idx="12"/>
          </p:nvPr>
        </p:nvSpPr>
        <p:spPr/>
        <p:txBody>
          <a:bodyPr/>
          <a:lstStyle/>
          <a:p>
            <a:fld id="{C1305D4F-14F8-40F5-86C0-9E3EF6F96AEC}" type="slidenum">
              <a:rPr lang="en-US" smtClean="0"/>
              <a:t>1</a:t>
            </a:fld>
            <a:endParaRPr lang="en-US"/>
          </a:p>
        </p:txBody>
      </p:sp>
      <p:sp>
        <p:nvSpPr>
          <p:cNvPr id="5" name="Title 1">
            <a:extLst>
              <a:ext uri="{FF2B5EF4-FFF2-40B4-BE49-F238E27FC236}">
                <a16:creationId xmlns:a16="http://schemas.microsoft.com/office/drawing/2014/main" id="{C38C7EE0-97CA-E418-29BA-BB8AF0BE15F6}"/>
              </a:ext>
            </a:extLst>
          </p:cNvPr>
          <p:cNvSpPr txBox="1">
            <a:spLocks/>
          </p:cNvSpPr>
          <p:nvPr/>
        </p:nvSpPr>
        <p:spPr>
          <a:xfrm>
            <a:off x="501795" y="1634744"/>
            <a:ext cx="3912161" cy="653826"/>
          </a:xfrm>
          <a:prstGeom prst="rect">
            <a:avLst/>
          </a:prstGeom>
          <a:noFill/>
          <a:effectLst/>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400" b="1" dirty="0">
                <a:latin typeface="+mj-lt"/>
                <a:cs typeface="Arial"/>
              </a:rPr>
              <a:t>The Source Approval Request (SAR) Process</a:t>
            </a:r>
          </a:p>
        </p:txBody>
      </p:sp>
      <p:sp>
        <p:nvSpPr>
          <p:cNvPr id="6" name="TextBox 4">
            <a:extLst>
              <a:ext uri="{FF2B5EF4-FFF2-40B4-BE49-F238E27FC236}">
                <a16:creationId xmlns:a16="http://schemas.microsoft.com/office/drawing/2014/main" id="{505E9E10-2580-A1DE-A321-EF1A2B852E7E}"/>
              </a:ext>
            </a:extLst>
          </p:cNvPr>
          <p:cNvSpPr txBox="1"/>
          <p:nvPr/>
        </p:nvSpPr>
        <p:spPr>
          <a:xfrm>
            <a:off x="501795" y="2475383"/>
            <a:ext cx="3420926"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latin typeface="+mj-lt"/>
              </a:rPr>
              <a:t>Jamie Spangler, SAR Monitor</a:t>
            </a:r>
          </a:p>
        </p:txBody>
      </p:sp>
    </p:spTree>
    <p:extLst>
      <p:ext uri="{BB962C8B-B14F-4D97-AF65-F5344CB8AC3E}">
        <p14:creationId xmlns:p14="http://schemas.microsoft.com/office/powerpoint/2010/main" val="288414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811D36-F1A2-0CA0-58A6-EAFA876DD735}"/>
              </a:ext>
            </a:extLst>
          </p:cNvPr>
          <p:cNvSpPr>
            <a:spLocks noGrp="1"/>
          </p:cNvSpPr>
          <p:nvPr>
            <p:ph type="body" sz="quarter" idx="10"/>
          </p:nvPr>
        </p:nvSpPr>
        <p:spPr/>
        <p:txBody>
          <a:bodyPr/>
          <a:lstStyle/>
          <a:p>
            <a:r>
              <a:rPr lang="en-US" dirty="0"/>
              <a:t>Continued</a:t>
            </a:r>
          </a:p>
        </p:txBody>
      </p:sp>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Choosing a Category</a:t>
            </a:r>
          </a:p>
        </p:txBody>
      </p:sp>
      <p:sp>
        <p:nvSpPr>
          <p:cNvPr id="2" name="Content Placeholder 2">
            <a:extLst>
              <a:ext uri="{FF2B5EF4-FFF2-40B4-BE49-F238E27FC236}">
                <a16:creationId xmlns:a16="http://schemas.microsoft.com/office/drawing/2014/main" id="{8646388D-6648-6B91-B928-D3F7D62515AB}"/>
              </a:ext>
            </a:extLst>
          </p:cNvPr>
          <p:cNvSpPr txBox="1">
            <a:spLocks/>
          </p:cNvSpPr>
          <p:nvPr/>
        </p:nvSpPr>
        <p:spPr>
          <a:xfrm>
            <a:off x="1188530" y="1754972"/>
            <a:ext cx="7986140" cy="5222693"/>
          </a:xfrm>
          <a:prstGeom prst="rect">
            <a:avLst/>
          </a:prstGeom>
        </p:spPr>
        <p:txBody>
          <a:bodyPr>
            <a:normAutofit lnSpcReduction="10000"/>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10000"/>
              </a:lnSpc>
            </a:pPr>
            <a:r>
              <a:rPr lang="en-US" sz="2200" b="1"/>
              <a:t>Category  IV – Reverse Engineered Part: </a:t>
            </a:r>
            <a:r>
              <a:rPr lang="en-US" sz="2200"/>
              <a:t>Submissions for material under Category IV are submitting for source approval by means of reverse engineering (done at the expense – and risk – of the supplier)</a:t>
            </a:r>
          </a:p>
          <a:p>
            <a:pPr>
              <a:lnSpc>
                <a:spcPct val="110000"/>
              </a:lnSpc>
            </a:pPr>
            <a:endParaRPr lang="en-US" sz="1900"/>
          </a:p>
          <a:p>
            <a:pPr>
              <a:lnSpc>
                <a:spcPct val="110000"/>
              </a:lnSpc>
            </a:pPr>
            <a:endParaRPr lang="en-US" sz="1900"/>
          </a:p>
          <a:p>
            <a:pPr>
              <a:lnSpc>
                <a:spcPct val="110000"/>
              </a:lnSpc>
            </a:pPr>
            <a:endParaRPr lang="en-US" sz="1900"/>
          </a:p>
          <a:p>
            <a:pPr>
              <a:lnSpc>
                <a:spcPct val="110000"/>
              </a:lnSpc>
            </a:pPr>
            <a:endParaRPr lang="en-US" sz="1900"/>
          </a:p>
          <a:p>
            <a:pPr>
              <a:lnSpc>
                <a:spcPct val="110000"/>
              </a:lnSpc>
            </a:pPr>
            <a:endParaRPr lang="en-US" sz="1900"/>
          </a:p>
          <a:p>
            <a:pPr marL="0" indent="0" algn="ctr">
              <a:lnSpc>
                <a:spcPct val="110000"/>
              </a:lnSpc>
              <a:buFont typeface="Arial" panose="020B0604020202020204" pitchFamily="34" charset="0"/>
              <a:buNone/>
            </a:pPr>
            <a:r>
              <a:rPr lang="en-US" sz="1900" i="1"/>
              <a:t>This category is for you if you have reverse engineered an actual approved item that was procured through the government, and have done all required testing, inspection, etc., to build an entire technical data package, including drawings and manufacturing plan.</a:t>
            </a:r>
            <a:endParaRPr lang="en-US" sz="1900" i="1" dirty="0"/>
          </a:p>
        </p:txBody>
      </p:sp>
      <p:grpSp>
        <p:nvGrpSpPr>
          <p:cNvPr id="3" name="Group 2">
            <a:extLst>
              <a:ext uri="{FF2B5EF4-FFF2-40B4-BE49-F238E27FC236}">
                <a16:creationId xmlns:a16="http://schemas.microsoft.com/office/drawing/2014/main" id="{D4C53AE7-C4D1-224B-976D-288FFD8D53D5}"/>
              </a:ext>
            </a:extLst>
          </p:cNvPr>
          <p:cNvGrpSpPr/>
          <p:nvPr/>
        </p:nvGrpSpPr>
        <p:grpSpPr>
          <a:xfrm>
            <a:off x="2799543" y="3365937"/>
            <a:ext cx="4764115" cy="2056765"/>
            <a:chOff x="3642299" y="3725723"/>
            <a:chExt cx="4764115" cy="2056765"/>
          </a:xfrm>
        </p:grpSpPr>
        <p:pic>
          <p:nvPicPr>
            <p:cNvPr id="6" name="Graphic 5" descr="Blueprint with solid fill">
              <a:extLst>
                <a:ext uri="{FF2B5EF4-FFF2-40B4-BE49-F238E27FC236}">
                  <a16:creationId xmlns:a16="http://schemas.microsoft.com/office/drawing/2014/main" id="{423A87BF-85B8-70D1-5FED-F5F36E636E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2299" y="3987552"/>
              <a:ext cx="1603236" cy="1603236"/>
            </a:xfrm>
            <a:prstGeom prst="rect">
              <a:avLst/>
            </a:prstGeom>
          </p:spPr>
        </p:pic>
        <p:sp>
          <p:nvSpPr>
            <p:cNvPr id="7" name="Arrow: Right 6">
              <a:extLst>
                <a:ext uri="{FF2B5EF4-FFF2-40B4-BE49-F238E27FC236}">
                  <a16:creationId xmlns:a16="http://schemas.microsoft.com/office/drawing/2014/main" id="{51E65486-105E-DF98-4F11-86F4C0C8C6B6}"/>
                </a:ext>
              </a:extLst>
            </p:cNvPr>
            <p:cNvSpPr/>
            <p:nvPr/>
          </p:nvSpPr>
          <p:spPr>
            <a:xfrm>
              <a:off x="5408033" y="4575036"/>
              <a:ext cx="779118" cy="428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teering Wheel with solid fill">
              <a:extLst>
                <a:ext uri="{FF2B5EF4-FFF2-40B4-BE49-F238E27FC236}">
                  <a16:creationId xmlns:a16="http://schemas.microsoft.com/office/drawing/2014/main" id="{570B94D7-3E3B-1506-6363-7CDB5F212D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49649" y="3725723"/>
              <a:ext cx="2056765" cy="2056765"/>
            </a:xfrm>
            <a:prstGeom prst="rect">
              <a:avLst/>
            </a:prstGeom>
          </p:spPr>
        </p:pic>
      </p:grpSp>
    </p:spTree>
    <p:extLst>
      <p:ext uri="{BB962C8B-B14F-4D97-AF65-F5344CB8AC3E}">
        <p14:creationId xmlns:p14="http://schemas.microsoft.com/office/powerpoint/2010/main" val="130309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pc="-5" dirty="0">
                <a:cs typeface="Arial"/>
              </a:rPr>
              <a:t>Package Considerations</a:t>
            </a:r>
            <a:endParaRPr lang="en-US" dirty="0">
              <a:latin typeface="Raleway Black" pitchFamily="2" charset="0"/>
            </a:endParaRPr>
          </a:p>
        </p:txBody>
      </p:sp>
      <p:sp>
        <p:nvSpPr>
          <p:cNvPr id="6" name="Content Placeholder 2">
            <a:extLst>
              <a:ext uri="{FF2B5EF4-FFF2-40B4-BE49-F238E27FC236}">
                <a16:creationId xmlns:a16="http://schemas.microsoft.com/office/drawing/2014/main" id="{FF03D247-0870-01D0-321E-56D1879A1193}"/>
              </a:ext>
            </a:extLst>
          </p:cNvPr>
          <p:cNvSpPr txBox="1">
            <a:spLocks/>
          </p:cNvSpPr>
          <p:nvPr/>
        </p:nvSpPr>
        <p:spPr>
          <a:xfrm>
            <a:off x="813574" y="1733976"/>
            <a:ext cx="8736053" cy="4754880"/>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dirty="0"/>
              <a:t>Provide all required elements defined in the </a:t>
            </a:r>
            <a:r>
              <a:rPr lang="en-US" b="1" i="1" dirty="0"/>
              <a:t>Defense Logistics Agency (DLA) Source Approval Request (SAR) and Alternate Offer (AO) Guide</a:t>
            </a:r>
          </a:p>
          <a:p>
            <a:r>
              <a:rPr lang="en-US" dirty="0"/>
              <a:t>Inclusion of the potential replacement product:</a:t>
            </a:r>
          </a:p>
          <a:p>
            <a:pPr lvl="1"/>
            <a:r>
              <a:rPr lang="en-US" sz="2200" dirty="0"/>
              <a:t>Estimated unit price</a:t>
            </a:r>
          </a:p>
          <a:p>
            <a:pPr lvl="1"/>
            <a:r>
              <a:rPr lang="en-US" sz="2200" dirty="0"/>
              <a:t>Quantity ranges (and if quantity influences price)</a:t>
            </a:r>
          </a:p>
          <a:p>
            <a:pPr lvl="1"/>
            <a:r>
              <a:rPr lang="en-US" sz="2200" dirty="0"/>
              <a:t>Clear identification of the actual manufacturer (Company Name, CAGE Code, Point of Contact, Manufacturing Site, etc.)</a:t>
            </a:r>
          </a:p>
        </p:txBody>
      </p:sp>
      <p:grpSp>
        <p:nvGrpSpPr>
          <p:cNvPr id="14" name="Group 13">
            <a:extLst>
              <a:ext uri="{FF2B5EF4-FFF2-40B4-BE49-F238E27FC236}">
                <a16:creationId xmlns:a16="http://schemas.microsoft.com/office/drawing/2014/main" id="{927652ED-83E2-AC0A-19C4-03D7122929D3}"/>
              </a:ext>
            </a:extLst>
          </p:cNvPr>
          <p:cNvGrpSpPr/>
          <p:nvPr/>
        </p:nvGrpSpPr>
        <p:grpSpPr>
          <a:xfrm>
            <a:off x="2322444" y="5422199"/>
            <a:ext cx="5718312" cy="1232450"/>
            <a:chOff x="1431235" y="4891379"/>
            <a:chExt cx="5718312" cy="1232450"/>
          </a:xfrm>
        </p:grpSpPr>
        <p:pic>
          <p:nvPicPr>
            <p:cNvPr id="7" name="Graphic 6" descr="Dollar with solid fill">
              <a:extLst>
                <a:ext uri="{FF2B5EF4-FFF2-40B4-BE49-F238E27FC236}">
                  <a16:creationId xmlns:a16="http://schemas.microsoft.com/office/drawing/2014/main" id="{F8360E52-A861-C233-3C55-70AE8E78D5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235" y="5050404"/>
              <a:ext cx="914400" cy="914400"/>
            </a:xfrm>
            <a:prstGeom prst="rect">
              <a:avLst/>
            </a:prstGeom>
          </p:spPr>
        </p:pic>
        <p:pic>
          <p:nvPicPr>
            <p:cNvPr id="8" name="Graphic 7" descr="Hashtag with solid fill">
              <a:extLst>
                <a:ext uri="{FF2B5EF4-FFF2-40B4-BE49-F238E27FC236}">
                  <a16:creationId xmlns:a16="http://schemas.microsoft.com/office/drawing/2014/main" id="{9AC07039-CC75-6128-BE21-92AE7CD691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4722" y="5050404"/>
              <a:ext cx="914400" cy="914400"/>
            </a:xfrm>
            <a:prstGeom prst="rect">
              <a:avLst/>
            </a:prstGeom>
          </p:spPr>
        </p:pic>
        <p:pic>
          <p:nvPicPr>
            <p:cNvPr id="9" name="Graphic 8" descr="Magnifying glass with solid fill">
              <a:extLst>
                <a:ext uri="{FF2B5EF4-FFF2-40B4-BE49-F238E27FC236}">
                  <a16:creationId xmlns:a16="http://schemas.microsoft.com/office/drawing/2014/main" id="{02570ABF-2868-FC42-12BE-6AC7D14F6D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558209" y="5050404"/>
              <a:ext cx="914400" cy="914400"/>
            </a:xfrm>
            <a:prstGeom prst="rect">
              <a:avLst/>
            </a:prstGeom>
          </p:spPr>
        </p:pic>
        <p:sp>
          <p:nvSpPr>
            <p:cNvPr id="10" name="Arrow: Right 9">
              <a:extLst>
                <a:ext uri="{FF2B5EF4-FFF2-40B4-BE49-F238E27FC236}">
                  <a16:creationId xmlns:a16="http://schemas.microsoft.com/office/drawing/2014/main" id="{2FB83AE7-02C7-C126-25BD-8A667A44F8BD}"/>
                </a:ext>
              </a:extLst>
            </p:cNvPr>
            <p:cNvSpPr/>
            <p:nvPr/>
          </p:nvSpPr>
          <p:spPr>
            <a:xfrm>
              <a:off x="4797288" y="5367130"/>
              <a:ext cx="795130" cy="2915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Graphic 10" descr="Document with solid fill">
              <a:extLst>
                <a:ext uri="{FF2B5EF4-FFF2-40B4-BE49-F238E27FC236}">
                  <a16:creationId xmlns:a16="http://schemas.microsoft.com/office/drawing/2014/main" id="{EC53E406-0D09-E231-FC2E-30BF82C22C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17097" y="4891379"/>
              <a:ext cx="1232450" cy="1232450"/>
            </a:xfrm>
            <a:prstGeom prst="rect">
              <a:avLst/>
            </a:prstGeom>
          </p:spPr>
        </p:pic>
        <p:cxnSp>
          <p:nvCxnSpPr>
            <p:cNvPr id="12" name="Straight Connector 11">
              <a:extLst>
                <a:ext uri="{FF2B5EF4-FFF2-40B4-BE49-F238E27FC236}">
                  <a16:creationId xmlns:a16="http://schemas.microsoft.com/office/drawing/2014/main" id="{04AE49C2-6B74-7439-2B21-0F4EEC9F843A}"/>
                </a:ext>
              </a:extLst>
            </p:cNvPr>
            <p:cNvCxnSpPr/>
            <p:nvPr/>
          </p:nvCxnSpPr>
          <p:spPr>
            <a:xfrm flipH="1">
              <a:off x="2186609" y="5050404"/>
              <a:ext cx="308113" cy="107342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7BD67C0-A0CD-FE0F-7D9A-7B608A6C1042}"/>
                </a:ext>
              </a:extLst>
            </p:cNvPr>
            <p:cNvCxnSpPr/>
            <p:nvPr/>
          </p:nvCxnSpPr>
          <p:spPr>
            <a:xfrm flipH="1">
              <a:off x="3329609" y="5050404"/>
              <a:ext cx="308113" cy="1073425"/>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5734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pc="-5" dirty="0">
                <a:cs typeface="Arial"/>
              </a:rPr>
              <a:t>Technical Data</a:t>
            </a:r>
            <a:endParaRPr lang="en-US" dirty="0">
              <a:latin typeface="Raleway Black" pitchFamily="2" charset="0"/>
            </a:endParaRPr>
          </a:p>
        </p:txBody>
      </p:sp>
      <p:sp>
        <p:nvSpPr>
          <p:cNvPr id="2" name="Content Placeholder 2">
            <a:extLst>
              <a:ext uri="{FF2B5EF4-FFF2-40B4-BE49-F238E27FC236}">
                <a16:creationId xmlns:a16="http://schemas.microsoft.com/office/drawing/2014/main" id="{4B188C7D-BEF3-C303-23BD-B6B11F9B3D27}"/>
              </a:ext>
            </a:extLst>
          </p:cNvPr>
          <p:cNvSpPr txBox="1">
            <a:spLocks/>
          </p:cNvSpPr>
          <p:nvPr/>
        </p:nvSpPr>
        <p:spPr>
          <a:xfrm>
            <a:off x="360338" y="1979788"/>
            <a:ext cx="8942613" cy="4457700"/>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a:t>Technical data </a:t>
            </a:r>
            <a:r>
              <a:rPr lang="en-US" b="1"/>
              <a:t>must</a:t>
            </a:r>
            <a:r>
              <a:rPr lang="en-US"/>
              <a:t> include:</a:t>
            </a:r>
          </a:p>
          <a:p>
            <a:pPr lvl="1"/>
            <a:r>
              <a:rPr lang="en-US" sz="2200" b="1"/>
              <a:t>Legible</a:t>
            </a:r>
            <a:r>
              <a:rPr lang="en-US" sz="2200"/>
              <a:t> and </a:t>
            </a:r>
            <a:r>
              <a:rPr lang="en-US" sz="2200" b="1"/>
              <a:t>complete</a:t>
            </a:r>
            <a:r>
              <a:rPr lang="en-US" sz="2200"/>
              <a:t> copies of all drawings (signed and approved), specifications or other data necessary to clearly describe the characteristics and features of the product offered </a:t>
            </a:r>
          </a:p>
          <a:p>
            <a:pPr lvl="1"/>
            <a:r>
              <a:rPr lang="en-US" sz="2200"/>
              <a:t>Cover design, materials, performance, function, interchangeability, inspection and/or testing criteria and other characteristics</a:t>
            </a:r>
          </a:p>
          <a:p>
            <a:pPr lvl="1"/>
            <a:r>
              <a:rPr lang="en-US" sz="2200" b="1"/>
              <a:t>Required Certifications </a:t>
            </a:r>
            <a:r>
              <a:rPr lang="en-US" sz="2200"/>
              <a:t>for Master Tooling, Technical Data Rights, etc.</a:t>
            </a:r>
          </a:p>
          <a:p>
            <a:pPr lvl="1"/>
            <a:r>
              <a:rPr lang="en-US" sz="2200"/>
              <a:t>Value Added</a:t>
            </a:r>
          </a:p>
          <a:p>
            <a:pPr lvl="1"/>
            <a:r>
              <a:rPr lang="en-US" sz="2200"/>
              <a:t>Reference DLAD Procurement Note L04 Offers for Part Numbered Items (SEP 2016)</a:t>
            </a:r>
            <a:endParaRPr lang="en-US" sz="2200" dirty="0"/>
          </a:p>
        </p:txBody>
      </p:sp>
    </p:spTree>
    <p:extLst>
      <p:ext uri="{BB962C8B-B14F-4D97-AF65-F5344CB8AC3E}">
        <p14:creationId xmlns:p14="http://schemas.microsoft.com/office/powerpoint/2010/main" val="33310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pc="-5" dirty="0">
                <a:cs typeface="Arial"/>
              </a:rPr>
              <a:t>Submission</a:t>
            </a:r>
            <a:endParaRPr lang="en-US" dirty="0">
              <a:latin typeface="Raleway Black" pitchFamily="2" charset="0"/>
            </a:endParaRPr>
          </a:p>
        </p:txBody>
      </p:sp>
      <p:sp>
        <p:nvSpPr>
          <p:cNvPr id="2" name="Content Placeholder 2">
            <a:extLst>
              <a:ext uri="{FF2B5EF4-FFF2-40B4-BE49-F238E27FC236}">
                <a16:creationId xmlns:a16="http://schemas.microsoft.com/office/drawing/2014/main" id="{9FCC5557-8AB0-022B-D12A-9540D50883DE}"/>
              </a:ext>
            </a:extLst>
          </p:cNvPr>
          <p:cNvSpPr txBox="1">
            <a:spLocks/>
          </p:cNvSpPr>
          <p:nvPr/>
        </p:nvSpPr>
        <p:spPr>
          <a:xfrm>
            <a:off x="344311" y="2004905"/>
            <a:ext cx="9489748" cy="4754880"/>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sz="2600" b="1" dirty="0"/>
              <a:t>Format</a:t>
            </a:r>
            <a:r>
              <a:rPr lang="en-US" sz="2600" dirty="0"/>
              <a:t>:</a:t>
            </a:r>
          </a:p>
          <a:p>
            <a:pPr lvl="1"/>
            <a:r>
              <a:rPr lang="en-US" dirty="0"/>
              <a:t>Electronic copy via </a:t>
            </a:r>
            <a:r>
              <a:rPr lang="en-US" b="1" dirty="0"/>
              <a:t>email</a:t>
            </a:r>
            <a:r>
              <a:rPr lang="en-US" dirty="0"/>
              <a:t>, requested </a:t>
            </a:r>
            <a:r>
              <a:rPr lang="en-US" b="1" dirty="0"/>
              <a:t>DoD Safe link</a:t>
            </a:r>
            <a:endParaRPr lang="en-US" dirty="0"/>
          </a:p>
          <a:p>
            <a:pPr lvl="2"/>
            <a:r>
              <a:rPr lang="en-US" sz="2200" b="1" dirty="0"/>
              <a:t>Please note, the preferred submission format is via email. If your package is too large for email, a DoD Safe link will be provided at your request.</a:t>
            </a:r>
          </a:p>
          <a:p>
            <a:pPr lvl="1"/>
            <a:r>
              <a:rPr lang="en-US" dirty="0"/>
              <a:t>Cover letters should clearly identify the package as an Alternate Offer or SAR, along with other info outlined in Land and Maritime guidance</a:t>
            </a:r>
          </a:p>
          <a:p>
            <a:pPr lvl="1"/>
            <a:r>
              <a:rPr lang="en-US" dirty="0"/>
              <a:t>Submit only </a:t>
            </a:r>
            <a:r>
              <a:rPr lang="en-US" b="1" dirty="0"/>
              <a:t>one</a:t>
            </a:r>
            <a:r>
              <a:rPr lang="en-US" dirty="0"/>
              <a:t> .pdf file for each NSN.  </a:t>
            </a:r>
            <a:r>
              <a:rPr lang="en-US" b="1" dirty="0"/>
              <a:t>No ZIP files</a:t>
            </a:r>
            <a:r>
              <a:rPr lang="en-US" dirty="0"/>
              <a:t>.</a:t>
            </a:r>
          </a:p>
          <a:p>
            <a:pPr lvl="1"/>
            <a:r>
              <a:rPr lang="en-US" b="1" dirty="0"/>
              <a:t>NO</a:t>
            </a:r>
            <a:r>
              <a:rPr lang="en-US" dirty="0"/>
              <a:t> password protected files</a:t>
            </a:r>
          </a:p>
          <a:p>
            <a:pPr lvl="1"/>
            <a:r>
              <a:rPr lang="en-US" dirty="0"/>
              <a:t>Always retain copies.  AO and SAR submissions </a:t>
            </a:r>
            <a:r>
              <a:rPr lang="en-US" b="1" dirty="0"/>
              <a:t>will not </a:t>
            </a:r>
            <a:r>
              <a:rPr lang="en-US" dirty="0"/>
              <a:t>be returned.</a:t>
            </a:r>
          </a:p>
          <a:p>
            <a:endParaRPr lang="en-US" dirty="0"/>
          </a:p>
        </p:txBody>
      </p:sp>
    </p:spTree>
    <p:extLst>
      <p:ext uri="{BB962C8B-B14F-4D97-AF65-F5344CB8AC3E}">
        <p14:creationId xmlns:p14="http://schemas.microsoft.com/office/powerpoint/2010/main" val="69629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811D36-F1A2-0CA0-58A6-EAFA876DD735}"/>
              </a:ext>
            </a:extLst>
          </p:cNvPr>
          <p:cNvSpPr>
            <a:spLocks noGrp="1"/>
          </p:cNvSpPr>
          <p:nvPr>
            <p:ph type="body" sz="quarter" idx="10"/>
          </p:nvPr>
        </p:nvSpPr>
        <p:spPr/>
        <p:txBody>
          <a:bodyPr/>
          <a:lstStyle/>
          <a:p>
            <a:r>
              <a:rPr lang="en-US" dirty="0"/>
              <a:t>Continued</a:t>
            </a:r>
          </a:p>
        </p:txBody>
      </p:sp>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Submission</a:t>
            </a:r>
          </a:p>
        </p:txBody>
      </p:sp>
      <p:sp>
        <p:nvSpPr>
          <p:cNvPr id="2" name="Content Placeholder 2">
            <a:extLst>
              <a:ext uri="{FF2B5EF4-FFF2-40B4-BE49-F238E27FC236}">
                <a16:creationId xmlns:a16="http://schemas.microsoft.com/office/drawing/2014/main" id="{6633142C-62C9-F549-8A24-73582C241F44}"/>
              </a:ext>
            </a:extLst>
          </p:cNvPr>
          <p:cNvSpPr txBox="1">
            <a:spLocks/>
          </p:cNvSpPr>
          <p:nvPr/>
        </p:nvSpPr>
        <p:spPr>
          <a:xfrm>
            <a:off x="719556" y="2007046"/>
            <a:ext cx="8229600" cy="4754880"/>
          </a:xfrm>
          <a:prstGeom prst="rect">
            <a:avLst/>
          </a:prstGeom>
        </p:spPr>
        <p:txBody>
          <a:bodyPr>
            <a:normAutofit lnSpcReduction="10000"/>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dirty="0"/>
              <a:t>Submission (with technical data) </a:t>
            </a:r>
          </a:p>
          <a:p>
            <a:pPr lvl="1">
              <a:lnSpc>
                <a:spcPct val="100000"/>
              </a:lnSpc>
            </a:pPr>
            <a:r>
              <a:rPr lang="en-US" sz="2200" dirty="0"/>
              <a:t>Contracting Officer (KO) </a:t>
            </a:r>
          </a:p>
          <a:p>
            <a:pPr lvl="2">
              <a:lnSpc>
                <a:spcPct val="100000"/>
              </a:lnSpc>
            </a:pPr>
            <a:r>
              <a:rPr lang="en-US" dirty="0"/>
              <a:t>AO may be submitted to the KO listed in all manual solicitations.  The KO will forward for review.</a:t>
            </a:r>
          </a:p>
          <a:p>
            <a:pPr lvl="1">
              <a:lnSpc>
                <a:spcPct val="100000"/>
              </a:lnSpc>
            </a:pPr>
            <a:r>
              <a:rPr lang="en-US" sz="2200" dirty="0"/>
              <a:t>SAR Monitor, Competition Advocate Office (CAO)</a:t>
            </a:r>
          </a:p>
          <a:p>
            <a:pPr lvl="2">
              <a:lnSpc>
                <a:spcPct val="100000"/>
              </a:lnSpc>
            </a:pPr>
            <a:r>
              <a:rPr lang="en-US" dirty="0"/>
              <a:t>AO for automated solicitation must be submitted to the SAR mailbox</a:t>
            </a:r>
          </a:p>
          <a:p>
            <a:pPr lvl="2">
              <a:lnSpc>
                <a:spcPct val="100000"/>
              </a:lnSpc>
            </a:pPr>
            <a:r>
              <a:rPr lang="en-US" dirty="0"/>
              <a:t>SAR may be submitted directly to the SAR Monitor for review and evaluation (preferred)</a:t>
            </a:r>
          </a:p>
          <a:p>
            <a:pPr lvl="2">
              <a:lnSpc>
                <a:spcPct val="100000"/>
              </a:lnSpc>
            </a:pPr>
            <a:r>
              <a:rPr lang="en-US" b="1" dirty="0">
                <a:hlinkClick r:id="rId2"/>
              </a:rPr>
              <a:t>dsccao-sar@dla.mil</a:t>
            </a:r>
            <a:r>
              <a:rPr lang="en-US" b="1" dirty="0"/>
              <a:t> </a:t>
            </a:r>
          </a:p>
          <a:p>
            <a:pPr marL="0" indent="0">
              <a:buFont typeface="Arial" panose="020B0604020202020204" pitchFamily="34" charset="0"/>
              <a:buNone/>
            </a:pPr>
            <a:endParaRPr lang="en-US" sz="1800" dirty="0"/>
          </a:p>
          <a:p>
            <a:pPr marL="0" indent="0" algn="ctr">
              <a:buFont typeface="Arial" panose="020B0604020202020204" pitchFamily="34" charset="0"/>
              <a:buNone/>
            </a:pPr>
            <a:r>
              <a:rPr lang="en-US" sz="1800" i="1" dirty="0"/>
              <a:t>It is acceptable, and encouraged, to send your alternate offer to the Contracting Officer AND the SAR monitor address to ensure it is received.</a:t>
            </a:r>
          </a:p>
          <a:p>
            <a:endParaRPr lang="en-US" dirty="0"/>
          </a:p>
        </p:txBody>
      </p:sp>
    </p:spTree>
    <p:extLst>
      <p:ext uri="{BB962C8B-B14F-4D97-AF65-F5344CB8AC3E}">
        <p14:creationId xmlns:p14="http://schemas.microsoft.com/office/powerpoint/2010/main" val="215521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Tracking</a:t>
            </a:r>
          </a:p>
        </p:txBody>
      </p:sp>
      <p:grpSp>
        <p:nvGrpSpPr>
          <p:cNvPr id="2" name="Group 1">
            <a:extLst>
              <a:ext uri="{FF2B5EF4-FFF2-40B4-BE49-F238E27FC236}">
                <a16:creationId xmlns:a16="http://schemas.microsoft.com/office/drawing/2014/main" id="{D2C52906-ECFA-078E-E8E5-38EB4E78B10E}"/>
              </a:ext>
            </a:extLst>
          </p:cNvPr>
          <p:cNvGrpSpPr/>
          <p:nvPr/>
        </p:nvGrpSpPr>
        <p:grpSpPr>
          <a:xfrm>
            <a:off x="2678624" y="5590572"/>
            <a:ext cx="5005952" cy="1769770"/>
            <a:chOff x="2484601" y="4941546"/>
            <a:chExt cx="4363458" cy="1550694"/>
          </a:xfrm>
        </p:grpSpPr>
        <p:grpSp>
          <p:nvGrpSpPr>
            <p:cNvPr id="3" name="Group 2">
              <a:extLst>
                <a:ext uri="{FF2B5EF4-FFF2-40B4-BE49-F238E27FC236}">
                  <a16:creationId xmlns:a16="http://schemas.microsoft.com/office/drawing/2014/main" id="{BA878070-2BC7-A596-8B50-43EC3A21A8A9}"/>
                </a:ext>
              </a:extLst>
            </p:cNvPr>
            <p:cNvGrpSpPr/>
            <p:nvPr/>
          </p:nvGrpSpPr>
          <p:grpSpPr>
            <a:xfrm>
              <a:off x="4546818" y="5111300"/>
              <a:ext cx="2301241" cy="971640"/>
              <a:chOff x="3301116" y="4938834"/>
              <a:chExt cx="2301241" cy="971640"/>
            </a:xfrm>
          </p:grpSpPr>
          <p:sp>
            <p:nvSpPr>
              <p:cNvPr id="7" name="Speech Bubble: Rectangle with Corners Rounded 6">
                <a:extLst>
                  <a:ext uri="{FF2B5EF4-FFF2-40B4-BE49-F238E27FC236}">
                    <a16:creationId xmlns:a16="http://schemas.microsoft.com/office/drawing/2014/main" id="{D74B9689-AE42-015B-14F8-64AFC80FD88A}"/>
                  </a:ext>
                </a:extLst>
              </p:cNvPr>
              <p:cNvSpPr/>
              <p:nvPr/>
            </p:nvSpPr>
            <p:spPr>
              <a:xfrm rot="5400000">
                <a:off x="3868844" y="4371106"/>
                <a:ext cx="971640" cy="2107096"/>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3079BC79-42B2-4D72-6766-E59D2B318886}"/>
                  </a:ext>
                </a:extLst>
              </p:cNvPr>
              <p:cNvSpPr txBox="1"/>
              <p:nvPr/>
            </p:nvSpPr>
            <p:spPr>
              <a:xfrm>
                <a:off x="3495261" y="5094352"/>
                <a:ext cx="2107096" cy="646331"/>
              </a:xfrm>
              <a:prstGeom prst="rect">
                <a:avLst/>
              </a:prstGeom>
              <a:noFill/>
            </p:spPr>
            <p:txBody>
              <a:bodyPr wrap="square" rtlCol="0">
                <a:spAutoFit/>
              </a:bodyPr>
              <a:lstStyle/>
              <a:p>
                <a:r>
                  <a:rPr lang="en-US" dirty="0"/>
                  <a:t>Who is tracking</a:t>
                </a:r>
              </a:p>
              <a:p>
                <a:r>
                  <a:rPr lang="en-US" dirty="0"/>
                  <a:t>my package?</a:t>
                </a:r>
              </a:p>
            </p:txBody>
          </p:sp>
        </p:grpSp>
        <p:pic>
          <p:nvPicPr>
            <p:cNvPr id="6" name="Picture 5" descr="Businesswoman confused">
              <a:extLst>
                <a:ext uri="{FF2B5EF4-FFF2-40B4-BE49-F238E27FC236}">
                  <a16:creationId xmlns:a16="http://schemas.microsoft.com/office/drawing/2014/main" id="{2D330129-C9DC-C455-A2F2-5525B5E55663}"/>
                </a:ext>
              </a:extLst>
            </p:cNvPr>
            <p:cNvPicPr>
              <a:picLocks noChangeAspect="1"/>
            </p:cNvPicPr>
            <p:nvPr/>
          </p:nvPicPr>
          <p:blipFill rotWithShape="1">
            <a:blip r:embed="rId2">
              <a:extLst>
                <a:ext uri="{28A0092B-C50C-407E-A947-70E740481C1C}">
                  <a14:useLocalDpi xmlns:a14="http://schemas.microsoft.com/office/drawing/2010/main" val="0"/>
                </a:ext>
              </a:extLst>
            </a:blip>
            <a:srcRect b="66957"/>
            <a:stretch/>
          </p:blipFill>
          <p:spPr>
            <a:xfrm>
              <a:off x="2484601" y="4941546"/>
              <a:ext cx="2312683" cy="1550694"/>
            </a:xfrm>
            <a:prstGeom prst="rect">
              <a:avLst/>
            </a:prstGeom>
          </p:spPr>
        </p:pic>
      </p:grpSp>
      <p:sp>
        <p:nvSpPr>
          <p:cNvPr id="9" name="Content Placeholder 2">
            <a:extLst>
              <a:ext uri="{FF2B5EF4-FFF2-40B4-BE49-F238E27FC236}">
                <a16:creationId xmlns:a16="http://schemas.microsoft.com/office/drawing/2014/main" id="{E509850C-AAE9-6AF7-E262-9B1128AA3097}"/>
              </a:ext>
            </a:extLst>
          </p:cNvPr>
          <p:cNvSpPr txBox="1">
            <a:spLocks/>
          </p:cNvSpPr>
          <p:nvPr/>
        </p:nvSpPr>
        <p:spPr>
          <a:xfrm>
            <a:off x="630820" y="2167673"/>
            <a:ext cx="8229600" cy="3025055"/>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b="1"/>
              <a:t>Tracking/Administrative Review</a:t>
            </a:r>
          </a:p>
          <a:p>
            <a:pPr lvl="1"/>
            <a:r>
              <a:rPr lang="en-US" sz="2200"/>
              <a:t>SAR Monitor will log in all submissions for tracking and notify contractor of receipt </a:t>
            </a:r>
          </a:p>
          <a:p>
            <a:pPr lvl="1"/>
            <a:r>
              <a:rPr lang="en-US" sz="2200"/>
              <a:t>SAR Monitor will perform the initial review to include projected cost savings, coordinating with the KO (if applicable) and Product Specialist (PS) as needed</a:t>
            </a:r>
          </a:p>
          <a:p>
            <a:pPr lvl="1"/>
            <a:r>
              <a:rPr lang="en-US" sz="2200"/>
              <a:t>Packages that appear to meet minimum requirements are forwarded to Value Engineering (VE) for further review</a:t>
            </a:r>
          </a:p>
          <a:p>
            <a:endParaRPr lang="en-US"/>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2509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pc="-5" dirty="0">
                <a:cs typeface="Arial"/>
              </a:rPr>
              <a:t>Notification</a:t>
            </a:r>
            <a:endParaRPr lang="en-US" dirty="0">
              <a:latin typeface="Raleway Black" pitchFamily="2" charset="0"/>
            </a:endParaRPr>
          </a:p>
        </p:txBody>
      </p:sp>
      <p:sp>
        <p:nvSpPr>
          <p:cNvPr id="2" name="Content Placeholder 2">
            <a:extLst>
              <a:ext uri="{FF2B5EF4-FFF2-40B4-BE49-F238E27FC236}">
                <a16:creationId xmlns:a16="http://schemas.microsoft.com/office/drawing/2014/main" id="{105A77E4-DD21-3CE7-84BF-B50DFCFF63C7}"/>
              </a:ext>
            </a:extLst>
          </p:cNvPr>
          <p:cNvSpPr txBox="1">
            <a:spLocks/>
          </p:cNvSpPr>
          <p:nvPr/>
        </p:nvSpPr>
        <p:spPr>
          <a:xfrm>
            <a:off x="920045" y="1993618"/>
            <a:ext cx="8229600" cy="4754880"/>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b="1"/>
              <a:t>Notification</a:t>
            </a:r>
          </a:p>
          <a:p>
            <a:pPr lvl="1"/>
            <a:r>
              <a:rPr lang="en-US" sz="2200"/>
              <a:t>Once a decision is made, the manufacturer will receive a formal notification from the SAR/Alternate Offer Monitor </a:t>
            </a:r>
          </a:p>
          <a:p>
            <a:pPr lvl="1"/>
            <a:r>
              <a:rPr lang="en-US" sz="2200"/>
              <a:t>If the AO/SAR package is </a:t>
            </a:r>
            <a:r>
              <a:rPr lang="en-US" sz="2200" b="1"/>
              <a:t>approved</a:t>
            </a:r>
            <a:r>
              <a:rPr lang="en-US" sz="2200"/>
              <a:t>, the manufacturer will receive written authorization to participate as an Approved Source for the specific NSN in future procurements</a:t>
            </a:r>
          </a:p>
          <a:p>
            <a:pPr lvl="1"/>
            <a:r>
              <a:rPr lang="en-US" sz="2200"/>
              <a:t>If the AO/SAR package is </a:t>
            </a:r>
            <a:r>
              <a:rPr lang="en-US" sz="2200" b="1"/>
              <a:t>rejected</a:t>
            </a:r>
            <a:r>
              <a:rPr lang="en-US" sz="2200"/>
              <a:t>, the SAR monitor will provide reasons, and will answer any questions</a:t>
            </a:r>
          </a:p>
          <a:p>
            <a:pPr marL="0" indent="0">
              <a:buFont typeface="Arial" panose="020B0604020202020204" pitchFamily="34" charset="0"/>
              <a:buNone/>
            </a:pPr>
            <a:endParaRPr lang="en-US"/>
          </a:p>
          <a:p>
            <a:pPr marL="0" indent="0">
              <a:buFont typeface="Arial" panose="020B0604020202020204" pitchFamily="34" charset="0"/>
              <a:buNone/>
            </a:pPr>
            <a:r>
              <a:rPr lang="en-US" sz="2000" i="1">
                <a:highlight>
                  <a:srgbClr val="00FF00"/>
                </a:highlight>
              </a:rPr>
              <a:t>Please note</a:t>
            </a:r>
            <a:r>
              <a:rPr lang="en-US" sz="2000" i="1"/>
              <a:t>: becoming an approved source of supply </a:t>
            </a:r>
            <a:r>
              <a:rPr lang="en-US" sz="2000" b="1" i="1"/>
              <a:t>only</a:t>
            </a:r>
            <a:r>
              <a:rPr lang="en-US" sz="2000" i="1"/>
              <a:t> grants the </a:t>
            </a:r>
            <a:r>
              <a:rPr lang="en-US" sz="2000" b="1" i="1"/>
              <a:t>opportunity</a:t>
            </a:r>
            <a:r>
              <a:rPr lang="en-US" sz="2000" i="1"/>
              <a:t> to compete to supply the item – it does not guarantee future contracts or orders.  </a:t>
            </a:r>
            <a:endParaRPr lang="en-US" sz="2000" i="1" dirty="0"/>
          </a:p>
        </p:txBody>
      </p:sp>
    </p:spTree>
    <p:extLst>
      <p:ext uri="{BB962C8B-B14F-4D97-AF65-F5344CB8AC3E}">
        <p14:creationId xmlns:p14="http://schemas.microsoft.com/office/powerpoint/2010/main" val="370016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811D36-F1A2-0CA0-58A6-EAFA876DD735}"/>
              </a:ext>
            </a:extLst>
          </p:cNvPr>
          <p:cNvSpPr>
            <a:spLocks noGrp="1"/>
          </p:cNvSpPr>
          <p:nvPr>
            <p:ph type="body" sz="quarter" idx="10"/>
          </p:nvPr>
        </p:nvSpPr>
        <p:spPr/>
        <p:txBody>
          <a:bodyPr/>
          <a:lstStyle/>
          <a:p>
            <a:r>
              <a:rPr lang="en-US" dirty="0"/>
              <a:t>DLA Land and Maritime </a:t>
            </a:r>
          </a:p>
        </p:txBody>
      </p:sp>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t>1</a:t>
            </a:r>
            <a:r>
              <a:rPr lang="en-US" baseline="30000" dirty="0"/>
              <a:t>st</a:t>
            </a:r>
            <a:r>
              <a:rPr lang="en-US" dirty="0"/>
              <a:t> Year as Source Approved</a:t>
            </a:r>
            <a:endParaRPr lang="en-US" dirty="0">
              <a:latin typeface="Raleway Black" pitchFamily="2" charset="0"/>
            </a:endParaRPr>
          </a:p>
        </p:txBody>
      </p:sp>
      <p:sp>
        <p:nvSpPr>
          <p:cNvPr id="2" name="Content Placeholder 2">
            <a:extLst>
              <a:ext uri="{FF2B5EF4-FFF2-40B4-BE49-F238E27FC236}">
                <a16:creationId xmlns:a16="http://schemas.microsoft.com/office/drawing/2014/main" id="{2B4B7712-5393-2B5F-9023-29D82F716E3F}"/>
              </a:ext>
            </a:extLst>
          </p:cNvPr>
          <p:cNvSpPr txBox="1">
            <a:spLocks/>
          </p:cNvSpPr>
          <p:nvPr/>
        </p:nvSpPr>
        <p:spPr>
          <a:xfrm>
            <a:off x="1066800" y="1948461"/>
            <a:ext cx="8229600" cy="4833851"/>
          </a:xfrm>
          <a:prstGeom prst="rect">
            <a:avLst/>
          </a:prstGeom>
        </p:spPr>
        <p:txBody>
          <a:bodyPr>
            <a:normAutofit lnSpcReduction="10000"/>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dirty="0"/>
              <a:t>While awards are </a:t>
            </a:r>
            <a:r>
              <a:rPr lang="en-US" b="1" dirty="0"/>
              <a:t>NOT</a:t>
            </a:r>
            <a:r>
              <a:rPr lang="en-US" dirty="0"/>
              <a:t> guaranteed:</a:t>
            </a:r>
          </a:p>
          <a:p>
            <a:pPr lvl="1"/>
            <a:r>
              <a:rPr lang="en-US" sz="2200" dirty="0"/>
              <a:t>The Government reserves the right to make multiple awards if, after considering the additional administrative costs, it is in the Government’s best interest to do so</a:t>
            </a:r>
          </a:p>
          <a:p>
            <a:pPr lvl="1"/>
            <a:r>
              <a:rPr lang="en-US" sz="2200" dirty="0"/>
              <a:t>If awards will be made to more than one source, the offer that represents the best value to the Government shall receive not less than 60% of the total requirement</a:t>
            </a:r>
          </a:p>
          <a:p>
            <a:pPr lvl="1"/>
            <a:r>
              <a:rPr lang="en-US" sz="2200" dirty="0"/>
              <a:t>Unless an offeror submits unit prices for other quantities, unit prices submitted for the total requirement will apply to any partial awards</a:t>
            </a:r>
          </a:p>
          <a:p>
            <a:pPr marL="457200" lvl="1" indent="0">
              <a:buFont typeface="Courier New" panose="02070309020205020404" pitchFamily="49" charset="0"/>
              <a:buNone/>
            </a:pPr>
            <a:endParaRPr lang="en-US" sz="2200" dirty="0"/>
          </a:p>
          <a:p>
            <a:pPr lvl="1"/>
            <a:endParaRPr lang="en-US" sz="2200" dirty="0"/>
          </a:p>
          <a:p>
            <a:pPr marL="457200" lvl="1" indent="0" algn="ctr">
              <a:buFont typeface="Courier New" panose="02070309020205020404" pitchFamily="49" charset="0"/>
              <a:buNone/>
            </a:pPr>
            <a:r>
              <a:rPr lang="en-US" sz="2000" i="1" dirty="0"/>
              <a:t>In short, we will do our best to ensure you are given the opportunity to compete for items you are a newly approved source on – and will continue to support your effort.</a:t>
            </a:r>
          </a:p>
        </p:txBody>
      </p:sp>
    </p:spTree>
    <p:extLst>
      <p:ext uri="{BB962C8B-B14F-4D97-AF65-F5344CB8AC3E}">
        <p14:creationId xmlns:p14="http://schemas.microsoft.com/office/powerpoint/2010/main" val="218775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pc="-5" dirty="0">
                <a:cs typeface="Arial"/>
              </a:rPr>
              <a:t>Important Note</a:t>
            </a:r>
            <a:endParaRPr lang="en-US" dirty="0">
              <a:latin typeface="Raleway Black" pitchFamily="2" charset="0"/>
            </a:endParaRPr>
          </a:p>
        </p:txBody>
      </p:sp>
      <p:sp>
        <p:nvSpPr>
          <p:cNvPr id="2" name="Content Placeholder 2">
            <a:extLst>
              <a:ext uri="{FF2B5EF4-FFF2-40B4-BE49-F238E27FC236}">
                <a16:creationId xmlns:a16="http://schemas.microsoft.com/office/drawing/2014/main" id="{04901CA2-7277-6050-A697-2C3CA6E8306D}"/>
              </a:ext>
            </a:extLst>
          </p:cNvPr>
          <p:cNvSpPr txBox="1">
            <a:spLocks/>
          </p:cNvSpPr>
          <p:nvPr/>
        </p:nvSpPr>
        <p:spPr>
          <a:xfrm>
            <a:off x="899531" y="2345761"/>
            <a:ext cx="8564137" cy="3957320"/>
          </a:xfrm>
          <a:prstGeom prst="rect">
            <a:avLst/>
          </a:prstGeom>
        </p:spPr>
        <p:txBody>
          <a:bodyPr>
            <a:no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dirty="0"/>
              <a:t>Award of Solicitations </a:t>
            </a:r>
            <a:r>
              <a:rPr lang="en-US" b="1" dirty="0"/>
              <a:t>will not be delayed </a:t>
            </a:r>
            <a:r>
              <a:rPr lang="en-US" dirty="0"/>
              <a:t>due to pending AO/SAR package evaluations.  The </a:t>
            </a:r>
            <a:r>
              <a:rPr lang="en-US" u="sng" dirty="0"/>
              <a:t>only</a:t>
            </a:r>
            <a:r>
              <a:rPr lang="en-US" dirty="0"/>
              <a:t> exception will be for non- critical/weapon system items when mission requirements allow, and there are no qualified sources quoting. </a:t>
            </a:r>
          </a:p>
          <a:p>
            <a:r>
              <a:rPr lang="en-US" dirty="0"/>
              <a:t>The SAR program allows for submission </a:t>
            </a:r>
            <a:r>
              <a:rPr lang="en-US" b="1" dirty="0"/>
              <a:t>at any time</a:t>
            </a:r>
            <a:r>
              <a:rPr lang="en-US" dirty="0"/>
              <a:t>, whether an open solicitation has been published for the subject NSN, or not</a:t>
            </a:r>
          </a:p>
        </p:txBody>
      </p:sp>
    </p:spTree>
    <p:extLst>
      <p:ext uri="{BB962C8B-B14F-4D97-AF65-F5344CB8AC3E}">
        <p14:creationId xmlns:p14="http://schemas.microsoft.com/office/powerpoint/2010/main" val="382496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glasses&#10;&#10;Description automatically generated with low confidence">
            <a:extLst>
              <a:ext uri="{FF2B5EF4-FFF2-40B4-BE49-F238E27FC236}">
                <a16:creationId xmlns:a16="http://schemas.microsoft.com/office/drawing/2014/main" id="{6FB29C0C-A601-35E3-EEBE-FE123A2C17D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806" b="90000" l="10000" r="98889">
                        <a14:foregroundMark x1="37778" y1="6528" x2="37778" y2="6528"/>
                        <a14:foregroundMark x1="42361" y1="2639" x2="42361" y2="2639"/>
                        <a14:foregroundMark x1="58056" y1="58889" x2="58056" y2="58889"/>
                        <a14:foregroundMark x1="60417" y1="63611" x2="60417" y2="63611"/>
                        <a14:foregroundMark x1="71250" y1="58750" x2="71250" y2="58750"/>
                        <a14:foregroundMark x1="57639" y1="64444" x2="57639" y2="64444"/>
                        <a14:foregroundMark x1="55556" y1="64306" x2="55556" y2="64306"/>
                        <a14:foregroundMark x1="54722" y1="67083" x2="54722" y2="67083"/>
                        <a14:foregroundMark x1="18611" y1="50139" x2="14028" y2="59583"/>
                        <a14:foregroundMark x1="14028" y1="59583" x2="39722" y2="92639"/>
                        <a14:foregroundMark x1="39722" y1="92639" x2="63194" y2="84861"/>
                        <a14:foregroundMark x1="63194" y1="84861" x2="83889" y2="59167"/>
                        <a14:foregroundMark x1="83889" y1="59167" x2="97222" y2="61806"/>
                        <a14:foregroundMark x1="97222" y1="61806" x2="96806" y2="64444"/>
                        <a14:foregroundMark x1="99722" y1="55417" x2="76528" y2="44722"/>
                        <a14:foregroundMark x1="76528" y1="44722" x2="66250" y2="43611"/>
                        <a14:foregroundMark x1="66250" y1="43611" x2="60972" y2="53472"/>
                        <a14:foregroundMark x1="60972" y1="53472" x2="50417" y2="58472"/>
                        <a14:foregroundMark x1="50417" y1="58472" x2="33333" y2="60417"/>
                        <a14:foregroundMark x1="33333" y1="60417" x2="22639" y2="57083"/>
                        <a14:foregroundMark x1="22639" y1="57083" x2="21111" y2="48750"/>
                        <a14:foregroundMark x1="21111" y1="48750" x2="4444" y2="53472"/>
                        <a14:foregroundMark x1="4444" y1="53472" x2="694" y2="63889"/>
                        <a14:foregroundMark x1="694" y1="63889" x2="2500" y2="87083"/>
                        <a14:foregroundMark x1="2500" y1="87083" x2="6944" y2="94306"/>
                        <a14:foregroundMark x1="6944" y1="94306" x2="15139" y2="93194"/>
                        <a14:foregroundMark x1="15139" y1="93194" x2="49167" y2="98889"/>
                        <a14:foregroundMark x1="49167" y1="98889" x2="64583" y2="96250"/>
                        <a14:foregroundMark x1="64583" y1="96250" x2="73611" y2="91806"/>
                        <a14:foregroundMark x1="73611" y1="91806" x2="79722" y2="75972"/>
                        <a14:foregroundMark x1="79722" y1="75972" x2="91806" y2="72361"/>
                        <a14:foregroundMark x1="91806" y1="72361" x2="92361" y2="80000"/>
                        <a14:foregroundMark x1="92361" y1="80000" x2="82917" y2="87778"/>
                        <a14:foregroundMark x1="82917" y1="87778" x2="87778" y2="93750"/>
                        <a14:foregroundMark x1="87778" y1="93750" x2="99167" y2="86806"/>
                        <a14:foregroundMark x1="99167" y1="86806" x2="98889" y2="58472"/>
                        <a14:foregroundMark x1="98889" y1="58472" x2="98056" y2="55694"/>
                        <a14:foregroundMark x1="78889" y1="51389" x2="78889" y2="51389"/>
                        <a14:foregroundMark x1="73750" y1="60417" x2="73750" y2="60417"/>
                        <a14:foregroundMark x1="73750" y1="60417" x2="73750" y2="60417"/>
                        <a14:foregroundMark x1="71806" y1="51806" x2="71806" y2="51806"/>
                        <a14:foregroundMark x1="62361" y1="61806" x2="62361" y2="61806"/>
                        <a14:foregroundMark x1="59583" y1="65972" x2="59583" y2="65972"/>
                        <a14:foregroundMark x1="39028" y1="61528" x2="35278" y2="70139"/>
                        <a14:foregroundMark x1="35278" y1="70139" x2="44583" y2="86944"/>
                        <a14:foregroundMark x1="44583" y1="86944" x2="71250" y2="72639"/>
                        <a14:foregroundMark x1="71250" y1="72639" x2="57778" y2="56944"/>
                        <a14:foregroundMark x1="57778" y1="56944" x2="40139" y2="61944"/>
                        <a14:foregroundMark x1="40139" y1="61944" x2="35972" y2="65556"/>
                        <a14:foregroundMark x1="53472" y1="72639" x2="53472" y2="72639"/>
                        <a14:foregroundMark x1="45278" y1="65278" x2="45278" y2="65278"/>
                        <a14:foregroundMark x1="49167" y1="64583" x2="44306" y2="69583"/>
                        <a14:foregroundMark x1="44306" y1="69583" x2="45833" y2="80972"/>
                        <a14:foregroundMark x1="45833" y1="80972" x2="49306" y2="71944"/>
                        <a14:foregroundMark x1="49306" y1="71944" x2="48889" y2="70694"/>
                        <a14:foregroundMark x1="80278" y1="56667" x2="72500" y2="53472"/>
                        <a14:foregroundMark x1="72500" y1="53472" x2="64722" y2="63611"/>
                        <a14:foregroundMark x1="64722" y1="63611" x2="86806" y2="54444"/>
                        <a14:foregroundMark x1="86806" y1="54444" x2="78333" y2="46667"/>
                        <a14:foregroundMark x1="78333" y1="46667" x2="69722" y2="46250"/>
                        <a14:foregroundMark x1="69722" y1="46250" x2="68889" y2="49028"/>
                        <a14:foregroundMark x1="32083" y1="4722" x2="24722" y2="10833"/>
                        <a14:foregroundMark x1="23333" y1="13889" x2="24861" y2="11806"/>
                        <a14:foregroundMark x1="38644" y1="2754" x2="40972" y2="1806"/>
                        <a14:foregroundMark x1="29722" y1="6389" x2="32508" y2="5254"/>
                        <a14:foregroundMark x1="40972" y1="1806" x2="41250" y2="1806"/>
                        <a14:foregroundMark x1="22222" y1="14861" x2="20833" y2="29167"/>
                        <a14:foregroundMark x1="20833" y1="29167" x2="21111" y2="25694"/>
                        <a14:backgroundMark x1="27917" y1="3056" x2="27917" y2="3056"/>
                        <a14:backgroundMark x1="30833" y1="3194" x2="30833" y2="3194"/>
                        <a14:backgroundMark x1="68889" y1="15278" x2="68889" y2="15278"/>
                        <a14:backgroundMark x1="87500" y1="14861" x2="87500" y2="14861"/>
                        <a14:backgroundMark x1="84167" y1="10833" x2="84167" y2="10833"/>
                        <a14:backgroundMark x1="70417" y1="34861" x2="70417" y2="34861"/>
                        <a14:backgroundMark x1="14583" y1="25833" x2="14583" y2="25833"/>
                        <a14:backgroundMark x1="18472" y1="15972" x2="18472" y2="15972"/>
                        <a14:backgroundMark x1="21250" y1="14583" x2="18056" y2="25139"/>
                        <a14:backgroundMark x1="33056" y1="3333" x2="39167" y2="1806"/>
                        <a14:backgroundMark x1="53611" y1="2778" x2="64167" y2="4306"/>
                      </a14:backgroundRemoval>
                    </a14:imgEffect>
                  </a14:imgLayer>
                </a14:imgProps>
              </a:ext>
              <a:ext uri="{28A0092B-C50C-407E-A947-70E740481C1C}">
                <a14:useLocalDpi xmlns:a14="http://schemas.microsoft.com/office/drawing/2010/main" val="0"/>
              </a:ext>
            </a:extLst>
          </a:blip>
          <a:srcRect l="20000" r="20794" b="31111"/>
          <a:stretch/>
        </p:blipFill>
        <p:spPr>
          <a:xfrm>
            <a:off x="-11289" y="4901252"/>
            <a:ext cx="2114440" cy="2460233"/>
          </a:xfrm>
          <a:prstGeom prst="rect">
            <a:avLst/>
          </a:prstGeom>
        </p:spPr>
      </p:pic>
      <p:sp>
        <p:nvSpPr>
          <p:cNvPr id="3" name="Speech Bubble: Oval 2">
            <a:extLst>
              <a:ext uri="{FF2B5EF4-FFF2-40B4-BE49-F238E27FC236}">
                <a16:creationId xmlns:a16="http://schemas.microsoft.com/office/drawing/2014/main" id="{062AD39C-0E26-3899-A293-652EB21FCD24}"/>
              </a:ext>
            </a:extLst>
          </p:cNvPr>
          <p:cNvSpPr/>
          <p:nvPr/>
        </p:nvSpPr>
        <p:spPr>
          <a:xfrm rot="16200000" flipV="1">
            <a:off x="3334889" y="4015648"/>
            <a:ext cx="2256507" cy="4027714"/>
          </a:xfrm>
          <a:prstGeom prst="wedgeEllipseCallout">
            <a:avLst>
              <a:gd name="adj1" fmla="val -12156"/>
              <a:gd name="adj2" fmla="val 6650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3C4CAB42-5519-D969-09C3-52AF4F4BA71C}"/>
              </a:ext>
            </a:extLst>
          </p:cNvPr>
          <p:cNvSpPr txBox="1"/>
          <p:nvPr/>
        </p:nvSpPr>
        <p:spPr>
          <a:xfrm>
            <a:off x="3026228" y="5552451"/>
            <a:ext cx="3200400" cy="954107"/>
          </a:xfrm>
          <a:prstGeom prst="rect">
            <a:avLst/>
          </a:prstGeom>
          <a:noFill/>
        </p:spPr>
        <p:txBody>
          <a:bodyPr wrap="square" rtlCol="0">
            <a:spAutoFit/>
          </a:bodyPr>
          <a:lstStyle/>
          <a:p>
            <a:r>
              <a:rPr lang="en-US" sz="2800" dirty="0"/>
              <a:t>Need assistance?</a:t>
            </a:r>
          </a:p>
          <a:p>
            <a:r>
              <a:rPr lang="en-US" sz="2800" dirty="0"/>
              <a:t>I’m here to help! </a:t>
            </a:r>
          </a:p>
        </p:txBody>
      </p:sp>
      <p:sp>
        <p:nvSpPr>
          <p:cNvPr id="5" name="Content Placeholder 2">
            <a:extLst>
              <a:ext uri="{FF2B5EF4-FFF2-40B4-BE49-F238E27FC236}">
                <a16:creationId xmlns:a16="http://schemas.microsoft.com/office/drawing/2014/main" id="{7AC0CA61-A3F8-35FA-64F7-39E62C9D2636}"/>
              </a:ext>
            </a:extLst>
          </p:cNvPr>
          <p:cNvSpPr txBox="1">
            <a:spLocks/>
          </p:cNvSpPr>
          <p:nvPr/>
        </p:nvSpPr>
        <p:spPr>
          <a:xfrm>
            <a:off x="482599" y="1325880"/>
            <a:ext cx="9135533" cy="2994329"/>
          </a:xfrm>
          <a:prstGeom prst="rect">
            <a:avLst/>
          </a:prstGeom>
        </p:spPr>
        <p:txBody>
          <a:bodyPr>
            <a:no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dirty="0"/>
              <a:t>AO/SAR submission	</a:t>
            </a:r>
            <a:r>
              <a:rPr lang="en-US" dirty="0">
                <a:hlinkClick r:id="rId4"/>
              </a:rPr>
              <a:t>dsccao-sar@dla.mil</a:t>
            </a:r>
            <a:endParaRPr lang="en-US" dirty="0"/>
          </a:p>
          <a:p>
            <a:r>
              <a:rPr lang="en-US" dirty="0"/>
              <a:t>Technical Issues		</a:t>
            </a:r>
            <a:r>
              <a:rPr lang="en-US" dirty="0">
                <a:hlinkClick r:id="rId5"/>
              </a:rPr>
              <a:t>ve.sar@dla.mil</a:t>
            </a:r>
            <a:br>
              <a:rPr lang="en-US" dirty="0"/>
            </a:br>
            <a:r>
              <a:rPr lang="en-US" dirty="0"/>
              <a:t>(Engineering/Analysts)	</a:t>
            </a:r>
          </a:p>
          <a:p>
            <a:r>
              <a:rPr lang="en-US" dirty="0"/>
              <a:t>RPPOB			</a:t>
            </a:r>
            <a:r>
              <a:rPr lang="en-US" dirty="0">
                <a:hlinkClick r:id="rId6"/>
              </a:rPr>
              <a:t>DSCC.PartRequest@dla.mil</a:t>
            </a:r>
            <a:endParaRPr lang="en-US" dirty="0"/>
          </a:p>
          <a:p>
            <a:r>
              <a:rPr lang="en-US" dirty="0"/>
              <a:t>Land and Maritime	</a:t>
            </a:r>
            <a:r>
              <a:rPr lang="en-US" dirty="0">
                <a:hlinkClick r:id="rId7"/>
              </a:rPr>
              <a:t>SMBIZLandCOLS@dla.mil</a:t>
            </a:r>
            <a:br>
              <a:rPr lang="en-US" dirty="0"/>
            </a:br>
            <a:r>
              <a:rPr lang="en-US" dirty="0"/>
              <a:t>Small Business Office</a:t>
            </a:r>
          </a:p>
          <a:p>
            <a:pPr marL="0" indent="0">
              <a:buFont typeface="Arial" panose="020B0604020202020204" pitchFamily="34" charset="0"/>
              <a:buNone/>
            </a:pPr>
            <a:endParaRPr lang="en-US" dirty="0"/>
          </a:p>
        </p:txBody>
      </p:sp>
      <p:sp>
        <p:nvSpPr>
          <p:cNvPr id="6" name="Arrow: Left 5">
            <a:extLst>
              <a:ext uri="{FF2B5EF4-FFF2-40B4-BE49-F238E27FC236}">
                <a16:creationId xmlns:a16="http://schemas.microsoft.com/office/drawing/2014/main" id="{D98E5D8D-8DCE-953A-065A-FFAD69FDCBB2}"/>
              </a:ext>
            </a:extLst>
          </p:cNvPr>
          <p:cNvSpPr/>
          <p:nvPr/>
        </p:nvSpPr>
        <p:spPr>
          <a:xfrm>
            <a:off x="8018083" y="1325880"/>
            <a:ext cx="1862518" cy="365125"/>
          </a:xfrm>
          <a:prstGeom prst="lef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D3AF1B6-BA75-D32F-1019-92E36F2E52AB}"/>
              </a:ext>
            </a:extLst>
          </p:cNvPr>
          <p:cNvSpPr txBox="1">
            <a:spLocks/>
          </p:cNvSpPr>
          <p:nvPr/>
        </p:nvSpPr>
        <p:spPr>
          <a:xfrm>
            <a:off x="2667000" y="614641"/>
            <a:ext cx="5029200" cy="822960"/>
          </a:xfrm>
          <a:prstGeom prst="rect">
            <a:avLst/>
          </a:prstGeom>
        </p:spPr>
        <p:txBody>
          <a:bodyPr/>
          <a:lst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a:lstStyle>
          <a:p>
            <a:r>
              <a:rPr lang="en-US" spc="-5">
                <a:cs typeface="Arial"/>
              </a:rPr>
              <a:t>Resources</a:t>
            </a:r>
            <a:endParaRPr lang="en-US" dirty="0"/>
          </a:p>
        </p:txBody>
      </p:sp>
    </p:spTree>
    <p:extLst>
      <p:ext uri="{BB962C8B-B14F-4D97-AF65-F5344CB8AC3E}">
        <p14:creationId xmlns:p14="http://schemas.microsoft.com/office/powerpoint/2010/main" val="364816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Purpose</a:t>
            </a:r>
          </a:p>
        </p:txBody>
      </p:sp>
      <p:sp>
        <p:nvSpPr>
          <p:cNvPr id="2" name="Content Placeholder 2">
            <a:extLst>
              <a:ext uri="{FF2B5EF4-FFF2-40B4-BE49-F238E27FC236}">
                <a16:creationId xmlns:a16="http://schemas.microsoft.com/office/drawing/2014/main" id="{14E6BBE0-C88C-C9B5-7930-4345F9AA11C6}"/>
              </a:ext>
            </a:extLst>
          </p:cNvPr>
          <p:cNvSpPr txBox="1">
            <a:spLocks/>
          </p:cNvSpPr>
          <p:nvPr/>
        </p:nvSpPr>
        <p:spPr>
          <a:xfrm>
            <a:off x="299155" y="2388728"/>
            <a:ext cx="9330267" cy="1849670"/>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dirty="0">
                <a:solidFill>
                  <a:schemeClr val="tx1">
                    <a:lumMod val="95000"/>
                    <a:lumOff val="5000"/>
                  </a:schemeClr>
                </a:solidFill>
              </a:rPr>
              <a:t>Increasing competition for items that require an approved manufacturer</a:t>
            </a:r>
          </a:p>
          <a:p>
            <a:r>
              <a:rPr lang="en-US" dirty="0">
                <a:solidFill>
                  <a:schemeClr val="tx1">
                    <a:lumMod val="95000"/>
                    <a:lumOff val="5000"/>
                  </a:schemeClr>
                </a:solidFill>
              </a:rPr>
              <a:t>Going from single source, or small number of sources, to multiple sources of supply</a:t>
            </a:r>
          </a:p>
          <a:p>
            <a:pPr marL="0" indent="0">
              <a:buFont typeface="Arial" panose="020B0604020202020204" pitchFamily="34" charset="0"/>
              <a:buNone/>
            </a:pPr>
            <a:endParaRPr lang="en-US" dirty="0">
              <a:solidFill>
                <a:schemeClr val="tx1">
                  <a:lumMod val="95000"/>
                  <a:lumOff val="5000"/>
                </a:schemeClr>
              </a:solidFill>
            </a:endParaRPr>
          </a:p>
          <a:p>
            <a:pPr marL="0" indent="0">
              <a:buFont typeface="Arial" panose="020B0604020202020204" pitchFamily="34" charset="0"/>
              <a:buNone/>
            </a:pPr>
            <a:endParaRPr lang="en-US" dirty="0">
              <a:solidFill>
                <a:schemeClr val="tx1">
                  <a:lumMod val="95000"/>
                  <a:lumOff val="5000"/>
                </a:schemeClr>
              </a:solidFill>
            </a:endParaRPr>
          </a:p>
        </p:txBody>
      </p:sp>
      <p:grpSp>
        <p:nvGrpSpPr>
          <p:cNvPr id="8" name="Group 7">
            <a:extLst>
              <a:ext uri="{FF2B5EF4-FFF2-40B4-BE49-F238E27FC236}">
                <a16:creationId xmlns:a16="http://schemas.microsoft.com/office/drawing/2014/main" id="{2F94AC4F-5C1D-3B11-403B-B26ADC7FE9FD}"/>
              </a:ext>
            </a:extLst>
          </p:cNvPr>
          <p:cNvGrpSpPr/>
          <p:nvPr/>
        </p:nvGrpSpPr>
        <p:grpSpPr>
          <a:xfrm>
            <a:off x="1594488" y="4294843"/>
            <a:ext cx="7174225" cy="2494722"/>
            <a:chOff x="1359139" y="4294843"/>
            <a:chExt cx="7174225" cy="2494722"/>
          </a:xfrm>
        </p:grpSpPr>
        <p:pic>
          <p:nvPicPr>
            <p:cNvPr id="3" name="Graphic 2" descr="Group of people with solid fill">
              <a:extLst>
                <a:ext uri="{FF2B5EF4-FFF2-40B4-BE49-F238E27FC236}">
                  <a16:creationId xmlns:a16="http://schemas.microsoft.com/office/drawing/2014/main" id="{203B1B27-BE04-8726-6572-1DB9F36E61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8642" y="4294843"/>
              <a:ext cx="2494722" cy="2494722"/>
            </a:xfrm>
            <a:prstGeom prst="rect">
              <a:avLst/>
            </a:prstGeom>
          </p:spPr>
        </p:pic>
        <p:pic>
          <p:nvPicPr>
            <p:cNvPr id="6" name="Graphic 5" descr="Man with solid fill">
              <a:extLst>
                <a:ext uri="{FF2B5EF4-FFF2-40B4-BE49-F238E27FC236}">
                  <a16:creationId xmlns:a16="http://schemas.microsoft.com/office/drawing/2014/main" id="{DA4B014C-A6AB-55EE-C320-3A342163D0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9139" y="4400449"/>
              <a:ext cx="2321530" cy="2321530"/>
            </a:xfrm>
            <a:prstGeom prst="rect">
              <a:avLst/>
            </a:prstGeom>
          </p:spPr>
        </p:pic>
        <p:sp>
          <p:nvSpPr>
            <p:cNvPr id="7" name="Arrow: Right 6">
              <a:extLst>
                <a:ext uri="{FF2B5EF4-FFF2-40B4-BE49-F238E27FC236}">
                  <a16:creationId xmlns:a16="http://schemas.microsoft.com/office/drawing/2014/main" id="{75A7C620-F197-0AEE-3694-D075665AD028}"/>
                </a:ext>
              </a:extLst>
            </p:cNvPr>
            <p:cNvSpPr/>
            <p:nvPr/>
          </p:nvSpPr>
          <p:spPr>
            <a:xfrm>
              <a:off x="3847235" y="5303665"/>
              <a:ext cx="1736037"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555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pc="-5" dirty="0">
                <a:cs typeface="Arial"/>
              </a:rPr>
              <a:t>Where do I start?</a:t>
            </a:r>
            <a:endParaRPr lang="en-US" dirty="0">
              <a:latin typeface="Raleway Black" pitchFamily="2" charset="0"/>
            </a:endParaRPr>
          </a:p>
        </p:txBody>
      </p:sp>
      <p:sp>
        <p:nvSpPr>
          <p:cNvPr id="2" name="Content Placeholder 2">
            <a:extLst>
              <a:ext uri="{FF2B5EF4-FFF2-40B4-BE49-F238E27FC236}">
                <a16:creationId xmlns:a16="http://schemas.microsoft.com/office/drawing/2014/main" id="{F330CC33-8210-B5BE-B541-E9CE5E3C944C}"/>
              </a:ext>
            </a:extLst>
          </p:cNvPr>
          <p:cNvSpPr txBox="1">
            <a:spLocks/>
          </p:cNvSpPr>
          <p:nvPr/>
        </p:nvSpPr>
        <p:spPr>
          <a:xfrm>
            <a:off x="366889" y="1914596"/>
            <a:ext cx="8229600" cy="1280160"/>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a:t>Use the DLA SAR Guide</a:t>
            </a:r>
          </a:p>
          <a:p>
            <a:pPr lvl="1"/>
            <a:r>
              <a:rPr lang="en-US">
                <a:solidFill>
                  <a:schemeClr val="tx1">
                    <a:lumMod val="95000"/>
                    <a:lumOff val="5000"/>
                  </a:schemeClr>
                </a:solidFill>
              </a:rPr>
              <a:t>Guide includes detailed information about what needs to go into your package</a:t>
            </a:r>
            <a:endParaRPr lang="en-US" dirty="0">
              <a:solidFill>
                <a:schemeClr val="tx1">
                  <a:lumMod val="95000"/>
                  <a:lumOff val="5000"/>
                </a:schemeClr>
              </a:solidFill>
            </a:endParaRPr>
          </a:p>
        </p:txBody>
      </p:sp>
      <p:pic>
        <p:nvPicPr>
          <p:cNvPr id="3" name="Picture 2" descr="A picture containing diagram&#10;&#10;Description automatically generated">
            <a:hlinkClick r:id="rId2"/>
            <a:extLst>
              <a:ext uri="{FF2B5EF4-FFF2-40B4-BE49-F238E27FC236}">
                <a16:creationId xmlns:a16="http://schemas.microsoft.com/office/drawing/2014/main" id="{0EDA409B-EDF3-4E1E-FC4A-469F27303D4A}"/>
              </a:ext>
            </a:extLst>
          </p:cNvPr>
          <p:cNvPicPr>
            <a:picLocks noChangeAspect="1"/>
          </p:cNvPicPr>
          <p:nvPr/>
        </p:nvPicPr>
        <p:blipFill rotWithShape="1">
          <a:blip r:embed="rId3">
            <a:extLst>
              <a:ext uri="{28A0092B-C50C-407E-A947-70E740481C1C}">
                <a14:useLocalDpi xmlns:a14="http://schemas.microsoft.com/office/drawing/2010/main" val="0"/>
              </a:ext>
            </a:extLst>
          </a:blip>
          <a:srcRect t="4295" b="2599"/>
          <a:stretch/>
        </p:blipFill>
        <p:spPr>
          <a:xfrm>
            <a:off x="2782678" y="3578582"/>
            <a:ext cx="4797844" cy="3647209"/>
          </a:xfrm>
          <a:prstGeom prst="rect">
            <a:avLst/>
          </a:prstGeom>
          <a:ln w="12700">
            <a:solidFill>
              <a:schemeClr val="tx1"/>
            </a:solidFill>
          </a:ln>
        </p:spPr>
      </p:pic>
    </p:spTree>
    <p:extLst>
      <p:ext uri="{BB962C8B-B14F-4D97-AF65-F5344CB8AC3E}">
        <p14:creationId xmlns:p14="http://schemas.microsoft.com/office/powerpoint/2010/main" val="466494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pc="-5" dirty="0">
                <a:cs typeface="Arial"/>
              </a:rPr>
              <a:t>SAR Defined</a:t>
            </a:r>
            <a:endParaRPr lang="en-US" dirty="0">
              <a:latin typeface="Raleway Black" pitchFamily="2" charset="0"/>
            </a:endParaRPr>
          </a:p>
        </p:txBody>
      </p:sp>
      <p:sp>
        <p:nvSpPr>
          <p:cNvPr id="2" name="Content Placeholder 2">
            <a:extLst>
              <a:ext uri="{FF2B5EF4-FFF2-40B4-BE49-F238E27FC236}">
                <a16:creationId xmlns:a16="http://schemas.microsoft.com/office/drawing/2014/main" id="{3C8EC6D0-1E9C-2625-E7A3-9C39AD144EC5}"/>
              </a:ext>
            </a:extLst>
          </p:cNvPr>
          <p:cNvSpPr txBox="1">
            <a:spLocks/>
          </p:cNvSpPr>
          <p:nvPr/>
        </p:nvSpPr>
        <p:spPr>
          <a:xfrm>
            <a:off x="344310" y="1849939"/>
            <a:ext cx="9510889" cy="2599805"/>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spcBef>
                <a:spcPct val="0"/>
              </a:spcBef>
            </a:pPr>
            <a:r>
              <a:rPr lang="en-US" altLang="en-US" sz="2400" b="1"/>
              <a:t>Source Approval Request (SAR) </a:t>
            </a:r>
            <a:r>
              <a:rPr lang="en-US" altLang="en-US" sz="2400"/>
              <a:t>– A Source Approval Request is a package of information provided by a prospective new supplier to become an approved source for procurement of an NSN. This package must contain all technical data needed to demonstrate competence to manufacture the NSN to the same, or better, level of quality than the current approved source(s) and can be submitted </a:t>
            </a:r>
            <a:r>
              <a:rPr lang="en-US" altLang="en-US" sz="2400" b="1">
                <a:highlight>
                  <a:srgbClr val="FFFF00"/>
                </a:highlight>
              </a:rPr>
              <a:t>at any time</a:t>
            </a:r>
            <a:r>
              <a:rPr lang="en-US" altLang="en-US" sz="2400"/>
              <a:t>.</a:t>
            </a:r>
            <a:endParaRPr lang="en-US" altLang="en-US" sz="1200" b="1" dirty="0">
              <a:solidFill>
                <a:srgbClr val="002060"/>
              </a:solidFill>
            </a:endParaRPr>
          </a:p>
        </p:txBody>
      </p:sp>
      <p:pic>
        <p:nvPicPr>
          <p:cNvPr id="6" name="Graphic 5" descr="Whiteboard and laptop on table">
            <a:extLst>
              <a:ext uri="{FF2B5EF4-FFF2-40B4-BE49-F238E27FC236}">
                <a16:creationId xmlns:a16="http://schemas.microsoft.com/office/drawing/2014/main" id="{BB13CFC5-3992-A148-E280-D2C4256011D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182" t="8545" r="53068" b="43902"/>
          <a:stretch/>
        </p:blipFill>
        <p:spPr>
          <a:xfrm>
            <a:off x="2998192" y="4622558"/>
            <a:ext cx="4203123" cy="2599805"/>
          </a:xfrm>
          <a:prstGeom prst="rect">
            <a:avLst/>
          </a:prstGeom>
        </p:spPr>
      </p:pic>
      <p:sp>
        <p:nvSpPr>
          <p:cNvPr id="7" name="TextBox 6">
            <a:extLst>
              <a:ext uri="{FF2B5EF4-FFF2-40B4-BE49-F238E27FC236}">
                <a16:creationId xmlns:a16="http://schemas.microsoft.com/office/drawing/2014/main" id="{B519D575-7319-C39F-668F-C6F7821C75BE}"/>
              </a:ext>
            </a:extLst>
          </p:cNvPr>
          <p:cNvSpPr txBox="1"/>
          <p:nvPr/>
        </p:nvSpPr>
        <p:spPr>
          <a:xfrm>
            <a:off x="3477245" y="5260740"/>
            <a:ext cx="3312749" cy="1323439"/>
          </a:xfrm>
          <a:prstGeom prst="rect">
            <a:avLst/>
          </a:prstGeom>
          <a:noFill/>
        </p:spPr>
        <p:txBody>
          <a:bodyPr wrap="square" rtlCol="0">
            <a:spAutoFit/>
          </a:bodyPr>
          <a:lstStyle/>
          <a:p>
            <a:pPr algn="ctr"/>
            <a:r>
              <a:rPr lang="en-US" sz="2000" b="1" dirty="0">
                <a:solidFill>
                  <a:srgbClr val="258F79"/>
                </a:solidFill>
              </a:rPr>
              <a:t>Submission can be made at </a:t>
            </a:r>
            <a:r>
              <a:rPr lang="en-US" sz="2000" b="1" u="sng" dirty="0">
                <a:solidFill>
                  <a:srgbClr val="258F79"/>
                </a:solidFill>
              </a:rPr>
              <a:t>ANY</a:t>
            </a:r>
            <a:r>
              <a:rPr lang="en-US" sz="2000" b="1" dirty="0">
                <a:solidFill>
                  <a:srgbClr val="258F79"/>
                </a:solidFill>
              </a:rPr>
              <a:t> time and does </a:t>
            </a:r>
            <a:r>
              <a:rPr lang="en-US" sz="2000" b="1" u="sng" dirty="0">
                <a:solidFill>
                  <a:srgbClr val="258F79"/>
                </a:solidFill>
              </a:rPr>
              <a:t>not</a:t>
            </a:r>
            <a:r>
              <a:rPr lang="en-US" sz="2000" b="1" dirty="0">
                <a:solidFill>
                  <a:srgbClr val="258F79"/>
                </a:solidFill>
              </a:rPr>
              <a:t> require an active solicitation!</a:t>
            </a:r>
          </a:p>
        </p:txBody>
      </p:sp>
    </p:spTree>
    <p:extLst>
      <p:ext uri="{BB962C8B-B14F-4D97-AF65-F5344CB8AC3E}">
        <p14:creationId xmlns:p14="http://schemas.microsoft.com/office/powerpoint/2010/main" val="86863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AO Defined</a:t>
            </a:r>
          </a:p>
        </p:txBody>
      </p:sp>
      <p:sp>
        <p:nvSpPr>
          <p:cNvPr id="2" name="Content Placeholder 2">
            <a:extLst>
              <a:ext uri="{FF2B5EF4-FFF2-40B4-BE49-F238E27FC236}">
                <a16:creationId xmlns:a16="http://schemas.microsoft.com/office/drawing/2014/main" id="{7BCD5667-9359-5DC5-A986-471A4413BC2A}"/>
              </a:ext>
            </a:extLst>
          </p:cNvPr>
          <p:cNvSpPr txBox="1">
            <a:spLocks/>
          </p:cNvSpPr>
          <p:nvPr/>
        </p:nvSpPr>
        <p:spPr>
          <a:xfrm>
            <a:off x="457200" y="2117795"/>
            <a:ext cx="9591348" cy="1965960"/>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altLang="en-US" b="1"/>
              <a:t>Alternate Offer (AO) </a:t>
            </a:r>
            <a:r>
              <a:rPr lang="en-US" altLang="en-US"/>
              <a:t>– An “Alternate Offer” is submitted for evaluation against an </a:t>
            </a:r>
            <a:r>
              <a:rPr lang="en-US" altLang="en-US" b="1">
                <a:highlight>
                  <a:srgbClr val="FFFF00"/>
                </a:highlight>
              </a:rPr>
              <a:t>active</a:t>
            </a:r>
            <a:r>
              <a:rPr lang="en-US" altLang="en-US"/>
              <a:t> </a:t>
            </a:r>
            <a:r>
              <a:rPr lang="en-US" altLang="en-US" b="1">
                <a:highlight>
                  <a:srgbClr val="FFFF00"/>
                </a:highlight>
              </a:rPr>
              <a:t>solicitation</a:t>
            </a:r>
            <a:r>
              <a:rPr lang="en-US" altLang="en-US"/>
              <a:t> in order for a company and their product information to be reviewed, potentially qualifying them as an “Approved Source” on current (and future) solicitations.</a:t>
            </a:r>
            <a:endParaRPr lang="en-US" altLang="en-US" dirty="0"/>
          </a:p>
        </p:txBody>
      </p:sp>
      <p:pic>
        <p:nvPicPr>
          <p:cNvPr id="3" name="Graphic 2" descr="Oblong speech bubble">
            <a:extLst>
              <a:ext uri="{FF2B5EF4-FFF2-40B4-BE49-F238E27FC236}">
                <a16:creationId xmlns:a16="http://schemas.microsoft.com/office/drawing/2014/main" id="{3CFBEC18-3EA2-43CA-CAF0-0B0B595CA0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flipV="1">
            <a:off x="4590966" y="4083755"/>
            <a:ext cx="3527447" cy="2452255"/>
          </a:xfrm>
          <a:prstGeom prst="rect">
            <a:avLst/>
          </a:prstGeom>
        </p:spPr>
      </p:pic>
      <p:sp>
        <p:nvSpPr>
          <p:cNvPr id="6" name="TextBox 5">
            <a:extLst>
              <a:ext uri="{FF2B5EF4-FFF2-40B4-BE49-F238E27FC236}">
                <a16:creationId xmlns:a16="http://schemas.microsoft.com/office/drawing/2014/main" id="{708F7610-D2B3-0CF4-D301-53CEB2A2CED9}"/>
              </a:ext>
            </a:extLst>
          </p:cNvPr>
          <p:cNvSpPr txBox="1"/>
          <p:nvPr/>
        </p:nvSpPr>
        <p:spPr>
          <a:xfrm>
            <a:off x="5518993" y="4633804"/>
            <a:ext cx="2156195" cy="1477328"/>
          </a:xfrm>
          <a:prstGeom prst="rect">
            <a:avLst/>
          </a:prstGeom>
          <a:noFill/>
        </p:spPr>
        <p:txBody>
          <a:bodyPr wrap="square" rtlCol="0">
            <a:spAutoFit/>
          </a:bodyPr>
          <a:lstStyle/>
          <a:p>
            <a:pPr algn="ctr"/>
            <a:r>
              <a:rPr lang="en-US" b="1" dirty="0">
                <a:solidFill>
                  <a:srgbClr val="258F79"/>
                </a:solidFill>
              </a:rPr>
              <a:t>Hey! My company can make this. I will submit my offer, AND technical data!</a:t>
            </a:r>
          </a:p>
        </p:txBody>
      </p:sp>
      <p:pic>
        <p:nvPicPr>
          <p:cNvPr id="7" name="Picture 9" descr="Woman raising finger">
            <a:extLst>
              <a:ext uri="{FF2B5EF4-FFF2-40B4-BE49-F238E27FC236}">
                <a16:creationId xmlns:a16="http://schemas.microsoft.com/office/drawing/2014/main" id="{E26DD839-9B09-4C3E-09F1-CB36A419021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54529"/>
          <a:stretch/>
        </p:blipFill>
        <p:spPr>
          <a:xfrm>
            <a:off x="1649717" y="4303109"/>
            <a:ext cx="3426052" cy="3024509"/>
          </a:xfrm>
          <a:prstGeom prst="rect">
            <a:avLst/>
          </a:prstGeom>
        </p:spPr>
      </p:pic>
    </p:spTree>
    <p:extLst>
      <p:ext uri="{BB962C8B-B14F-4D97-AF65-F5344CB8AC3E}">
        <p14:creationId xmlns:p14="http://schemas.microsoft.com/office/powerpoint/2010/main" val="423442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Any Restrictions?</a:t>
            </a:r>
          </a:p>
        </p:txBody>
      </p:sp>
      <p:sp>
        <p:nvSpPr>
          <p:cNvPr id="2" name="Content Placeholder 2">
            <a:extLst>
              <a:ext uri="{FF2B5EF4-FFF2-40B4-BE49-F238E27FC236}">
                <a16:creationId xmlns:a16="http://schemas.microsoft.com/office/drawing/2014/main" id="{4014FA0A-CE81-9059-F721-A8B70EF98054}"/>
              </a:ext>
            </a:extLst>
          </p:cNvPr>
          <p:cNvSpPr txBox="1">
            <a:spLocks/>
          </p:cNvSpPr>
          <p:nvPr/>
        </p:nvSpPr>
        <p:spPr>
          <a:xfrm>
            <a:off x="547510" y="1812997"/>
            <a:ext cx="8229600" cy="2880360"/>
          </a:xfrm>
          <a:prstGeom prst="rect">
            <a:avLst/>
          </a:prstGeom>
        </p:spPr>
        <p:txBody>
          <a:bodyPr>
            <a:normAutofit lnSpcReduction="10000"/>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dirty="0">
                <a:solidFill>
                  <a:schemeClr val="tx1">
                    <a:lumMod val="95000"/>
                    <a:lumOff val="5000"/>
                  </a:schemeClr>
                </a:solidFill>
              </a:rPr>
              <a:t>Acquisition Method Suffix Code (AMSC)</a:t>
            </a:r>
          </a:p>
          <a:p>
            <a:pPr lvl="1"/>
            <a:r>
              <a:rPr lang="en-US" sz="2200" dirty="0">
                <a:solidFill>
                  <a:schemeClr val="tx1">
                    <a:lumMod val="95000"/>
                    <a:lumOff val="5000"/>
                  </a:schemeClr>
                </a:solidFill>
              </a:rPr>
              <a:t>Must </a:t>
            </a:r>
            <a:r>
              <a:rPr lang="en-US" sz="2200" b="1" u="sng" dirty="0">
                <a:solidFill>
                  <a:schemeClr val="tx1">
                    <a:lumMod val="95000"/>
                    <a:lumOff val="5000"/>
                  </a:schemeClr>
                </a:solidFill>
              </a:rPr>
              <a:t>not</a:t>
            </a:r>
            <a:r>
              <a:rPr lang="en-US" sz="2200" dirty="0">
                <a:solidFill>
                  <a:schemeClr val="tx1">
                    <a:lumMod val="95000"/>
                    <a:lumOff val="5000"/>
                  </a:schemeClr>
                </a:solidFill>
              </a:rPr>
              <a:t> be coded as “G” for full and open competition – </a:t>
            </a:r>
            <a:r>
              <a:rPr lang="en-US" sz="2200" i="1" dirty="0">
                <a:solidFill>
                  <a:schemeClr val="tx1">
                    <a:lumMod val="95000"/>
                    <a:lumOff val="5000"/>
                  </a:schemeClr>
                </a:solidFill>
              </a:rPr>
              <a:t>these don’t require approval, just go ahead and bid!</a:t>
            </a:r>
            <a:endParaRPr lang="en-US" sz="2200" dirty="0">
              <a:solidFill>
                <a:schemeClr val="tx1">
                  <a:lumMod val="95000"/>
                  <a:lumOff val="5000"/>
                </a:schemeClr>
              </a:solidFill>
            </a:endParaRPr>
          </a:p>
          <a:p>
            <a:pPr lvl="1"/>
            <a:r>
              <a:rPr lang="en-US" sz="2200" dirty="0">
                <a:solidFill>
                  <a:schemeClr val="tx1">
                    <a:lumMod val="95000"/>
                    <a:lumOff val="5000"/>
                  </a:schemeClr>
                </a:solidFill>
              </a:rPr>
              <a:t>Must be coded as “other than full and open competition,” for example:</a:t>
            </a:r>
          </a:p>
          <a:p>
            <a:pPr lvl="2"/>
            <a:r>
              <a:rPr lang="en-US" dirty="0">
                <a:solidFill>
                  <a:schemeClr val="tx1">
                    <a:lumMod val="95000"/>
                    <a:lumOff val="5000"/>
                  </a:schemeClr>
                </a:solidFill>
              </a:rPr>
              <a:t>Source Controlled (AMSC B)</a:t>
            </a:r>
          </a:p>
          <a:p>
            <a:pPr lvl="2"/>
            <a:r>
              <a:rPr lang="en-US" dirty="0">
                <a:solidFill>
                  <a:schemeClr val="tx1">
                    <a:lumMod val="95000"/>
                    <a:lumOff val="5000"/>
                  </a:schemeClr>
                </a:solidFill>
              </a:rPr>
              <a:t>Source Restricted (AMSC C)</a:t>
            </a:r>
          </a:p>
          <a:p>
            <a:pPr lvl="2"/>
            <a:r>
              <a:rPr lang="en-US" dirty="0">
                <a:solidFill>
                  <a:schemeClr val="tx1">
                    <a:lumMod val="95000"/>
                    <a:lumOff val="5000"/>
                  </a:schemeClr>
                </a:solidFill>
              </a:rPr>
              <a:t>Code &amp; Part Number (AMSC D)</a:t>
            </a:r>
          </a:p>
        </p:txBody>
      </p:sp>
      <p:pic>
        <p:nvPicPr>
          <p:cNvPr id="3" name="Picture 2" descr="A picture containing graphical user interface&#10;&#10;Description automatically generated">
            <a:hlinkClick r:id="rId2"/>
            <a:extLst>
              <a:ext uri="{FF2B5EF4-FFF2-40B4-BE49-F238E27FC236}">
                <a16:creationId xmlns:a16="http://schemas.microsoft.com/office/drawing/2014/main" id="{4EA7DD9F-475D-D6E9-23B3-218E91126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27" y="5272476"/>
            <a:ext cx="6359298" cy="1451970"/>
          </a:xfrm>
          <a:prstGeom prst="rect">
            <a:avLst/>
          </a:prstGeom>
        </p:spPr>
      </p:pic>
    </p:spTree>
    <p:extLst>
      <p:ext uri="{BB962C8B-B14F-4D97-AF65-F5344CB8AC3E}">
        <p14:creationId xmlns:p14="http://schemas.microsoft.com/office/powerpoint/2010/main" val="155569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Choosing a Category</a:t>
            </a:r>
          </a:p>
        </p:txBody>
      </p:sp>
      <p:sp>
        <p:nvSpPr>
          <p:cNvPr id="2" name="Content Placeholder 2">
            <a:extLst>
              <a:ext uri="{FF2B5EF4-FFF2-40B4-BE49-F238E27FC236}">
                <a16:creationId xmlns:a16="http://schemas.microsoft.com/office/drawing/2014/main" id="{87D12D71-CD1A-723F-D6EE-6B213DE65707}"/>
              </a:ext>
            </a:extLst>
          </p:cNvPr>
          <p:cNvSpPr txBox="1">
            <a:spLocks/>
          </p:cNvSpPr>
          <p:nvPr/>
        </p:nvSpPr>
        <p:spPr>
          <a:xfrm>
            <a:off x="1188530" y="2037192"/>
            <a:ext cx="7986140" cy="5222693"/>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10000"/>
              </a:lnSpc>
            </a:pPr>
            <a:r>
              <a:rPr lang="en-US" sz="2200" b="1" dirty="0"/>
              <a:t>Category  I – Actual Item:  </a:t>
            </a:r>
            <a:r>
              <a:rPr lang="en-US" sz="2200" dirty="0"/>
              <a:t>A company may submit a Category I package if they make the exact material, can prove this with thorough documentation, and the material has been provided to the government</a:t>
            </a:r>
          </a:p>
          <a:p>
            <a:pPr>
              <a:lnSpc>
                <a:spcPct val="110000"/>
              </a:lnSpc>
            </a:pPr>
            <a:endParaRPr lang="en-US" sz="1900" dirty="0"/>
          </a:p>
          <a:p>
            <a:pPr>
              <a:lnSpc>
                <a:spcPct val="110000"/>
              </a:lnSpc>
            </a:pPr>
            <a:endParaRPr lang="en-US" sz="1900" dirty="0"/>
          </a:p>
          <a:p>
            <a:pPr>
              <a:lnSpc>
                <a:spcPct val="110000"/>
              </a:lnSpc>
            </a:pPr>
            <a:endParaRPr lang="en-US" sz="1900" dirty="0"/>
          </a:p>
          <a:p>
            <a:pPr>
              <a:lnSpc>
                <a:spcPct val="110000"/>
              </a:lnSpc>
            </a:pPr>
            <a:endParaRPr lang="en-US" sz="1900" dirty="0"/>
          </a:p>
          <a:p>
            <a:pPr>
              <a:lnSpc>
                <a:spcPct val="110000"/>
              </a:lnSpc>
            </a:pPr>
            <a:endParaRPr lang="en-US" sz="1900" dirty="0"/>
          </a:p>
          <a:p>
            <a:pPr marL="0" indent="0" algn="ctr">
              <a:lnSpc>
                <a:spcPct val="110000"/>
              </a:lnSpc>
              <a:buFont typeface="Arial" panose="020B0604020202020204" pitchFamily="34" charset="0"/>
              <a:buNone/>
            </a:pPr>
            <a:r>
              <a:rPr lang="en-US" sz="1900" i="1" dirty="0"/>
              <a:t>This category is for you if you have made the EXACT item before, to drawing specifications, and have provided the item to the government.</a:t>
            </a:r>
          </a:p>
        </p:txBody>
      </p:sp>
      <p:grpSp>
        <p:nvGrpSpPr>
          <p:cNvPr id="3" name="Group 2">
            <a:extLst>
              <a:ext uri="{FF2B5EF4-FFF2-40B4-BE49-F238E27FC236}">
                <a16:creationId xmlns:a16="http://schemas.microsoft.com/office/drawing/2014/main" id="{C9BB66FF-7C24-D205-3C0F-AEF5739F68D7}"/>
              </a:ext>
            </a:extLst>
          </p:cNvPr>
          <p:cNvGrpSpPr/>
          <p:nvPr/>
        </p:nvGrpSpPr>
        <p:grpSpPr>
          <a:xfrm>
            <a:off x="1959303" y="3777863"/>
            <a:ext cx="6444595" cy="2070235"/>
            <a:chOff x="939800" y="3531688"/>
            <a:chExt cx="6444595" cy="2070235"/>
          </a:xfrm>
        </p:grpSpPr>
        <p:pic>
          <p:nvPicPr>
            <p:cNvPr id="6" name="Graphic 5" descr="Steering Wheel with solid fill">
              <a:extLst>
                <a:ext uri="{FF2B5EF4-FFF2-40B4-BE49-F238E27FC236}">
                  <a16:creationId xmlns:a16="http://schemas.microsoft.com/office/drawing/2014/main" id="{097232F6-3277-D819-7B8C-DD69FB1564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39800" y="3531688"/>
              <a:ext cx="2056765" cy="2056765"/>
            </a:xfrm>
            <a:prstGeom prst="rect">
              <a:avLst/>
            </a:prstGeom>
          </p:spPr>
        </p:pic>
        <p:sp>
          <p:nvSpPr>
            <p:cNvPr id="7" name="Arrow: Right 6">
              <a:extLst>
                <a:ext uri="{FF2B5EF4-FFF2-40B4-BE49-F238E27FC236}">
                  <a16:creationId xmlns:a16="http://schemas.microsoft.com/office/drawing/2014/main" id="{0640D867-9DFF-960D-FE38-56B185429886}"/>
                </a:ext>
              </a:extLst>
            </p:cNvPr>
            <p:cNvSpPr/>
            <p:nvPr/>
          </p:nvSpPr>
          <p:spPr>
            <a:xfrm>
              <a:off x="3294079" y="4321532"/>
              <a:ext cx="1736037"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teering Wheel with solid fill">
              <a:extLst>
                <a:ext uri="{FF2B5EF4-FFF2-40B4-BE49-F238E27FC236}">
                  <a16:creationId xmlns:a16="http://schemas.microsoft.com/office/drawing/2014/main" id="{C5B72F84-B679-1F69-6BAA-650AB3DA22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27630" y="3545158"/>
              <a:ext cx="2056765" cy="2056765"/>
            </a:xfrm>
            <a:prstGeom prst="rect">
              <a:avLst/>
            </a:prstGeom>
          </p:spPr>
        </p:pic>
      </p:grpSp>
    </p:spTree>
    <p:extLst>
      <p:ext uri="{BB962C8B-B14F-4D97-AF65-F5344CB8AC3E}">
        <p14:creationId xmlns:p14="http://schemas.microsoft.com/office/powerpoint/2010/main" val="113418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811D36-F1A2-0CA0-58A6-EAFA876DD735}"/>
              </a:ext>
            </a:extLst>
          </p:cNvPr>
          <p:cNvSpPr>
            <a:spLocks noGrp="1"/>
          </p:cNvSpPr>
          <p:nvPr>
            <p:ph type="body" sz="quarter" idx="10"/>
          </p:nvPr>
        </p:nvSpPr>
        <p:spPr/>
        <p:txBody>
          <a:bodyPr/>
          <a:lstStyle/>
          <a:p>
            <a:r>
              <a:rPr lang="en-US" dirty="0"/>
              <a:t>Continued</a:t>
            </a:r>
          </a:p>
        </p:txBody>
      </p:sp>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Choosing a Category</a:t>
            </a:r>
          </a:p>
        </p:txBody>
      </p:sp>
      <p:sp>
        <p:nvSpPr>
          <p:cNvPr id="2" name="Content Placeholder 2">
            <a:extLst>
              <a:ext uri="{FF2B5EF4-FFF2-40B4-BE49-F238E27FC236}">
                <a16:creationId xmlns:a16="http://schemas.microsoft.com/office/drawing/2014/main" id="{34F37B7D-0D97-EA3C-4FE9-F5B185BC554D}"/>
              </a:ext>
            </a:extLst>
          </p:cNvPr>
          <p:cNvSpPr txBox="1">
            <a:spLocks/>
          </p:cNvSpPr>
          <p:nvPr/>
        </p:nvSpPr>
        <p:spPr>
          <a:xfrm>
            <a:off x="1001486" y="1923901"/>
            <a:ext cx="8360229" cy="49790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b="1" dirty="0"/>
              <a:t>Category  II - Similar Part:  </a:t>
            </a:r>
            <a:r>
              <a:rPr lang="en-US" dirty="0"/>
              <a:t>A company may submit a Category II package if they make a similar part and can prove they have the capability to make the exact part</a:t>
            </a:r>
          </a:p>
          <a:p>
            <a:pPr>
              <a:lnSpc>
                <a:spcPct val="110000"/>
              </a:lnSpc>
            </a:pPr>
            <a:endParaRPr lang="en-US" dirty="0"/>
          </a:p>
          <a:p>
            <a:pPr>
              <a:lnSpc>
                <a:spcPct val="110000"/>
              </a:lnSpc>
            </a:pPr>
            <a:endParaRPr lang="en-US" dirty="0"/>
          </a:p>
          <a:p>
            <a:pPr>
              <a:lnSpc>
                <a:spcPct val="110000"/>
              </a:lnSpc>
            </a:pPr>
            <a:endParaRPr lang="en-US" dirty="0"/>
          </a:p>
          <a:p>
            <a:pPr>
              <a:lnSpc>
                <a:spcPct val="110000"/>
              </a:lnSpc>
            </a:pPr>
            <a:endParaRPr lang="en-US" dirty="0"/>
          </a:p>
          <a:p>
            <a:pPr>
              <a:lnSpc>
                <a:spcPct val="110000"/>
              </a:lnSpc>
            </a:pPr>
            <a:endParaRPr lang="en-US" dirty="0"/>
          </a:p>
          <a:p>
            <a:pPr marL="0" indent="0" algn="ctr">
              <a:lnSpc>
                <a:spcPct val="110000"/>
              </a:lnSpc>
              <a:buNone/>
            </a:pPr>
            <a:r>
              <a:rPr lang="en-US" sz="2000" i="1" dirty="0"/>
              <a:t>This category is for you if you haven’t made the EXACT part and provided it to the government, but you have made something very similar in fit, form, function, and criticality – and provided those to the government.</a:t>
            </a:r>
          </a:p>
        </p:txBody>
      </p:sp>
      <p:grpSp>
        <p:nvGrpSpPr>
          <p:cNvPr id="3" name="Group 2">
            <a:extLst>
              <a:ext uri="{FF2B5EF4-FFF2-40B4-BE49-F238E27FC236}">
                <a16:creationId xmlns:a16="http://schemas.microsoft.com/office/drawing/2014/main" id="{60D330FA-C001-F3F9-FBEC-8B351EBA33C8}"/>
              </a:ext>
            </a:extLst>
          </p:cNvPr>
          <p:cNvGrpSpPr/>
          <p:nvPr/>
        </p:nvGrpSpPr>
        <p:grpSpPr>
          <a:xfrm>
            <a:off x="1959303" y="3396436"/>
            <a:ext cx="6444595" cy="2070235"/>
            <a:chOff x="939800" y="3531688"/>
            <a:chExt cx="6444595" cy="2070235"/>
          </a:xfrm>
        </p:grpSpPr>
        <p:pic>
          <p:nvPicPr>
            <p:cNvPr id="6" name="Graphic 5" descr="Steering Wheel outline">
              <a:extLst>
                <a:ext uri="{FF2B5EF4-FFF2-40B4-BE49-F238E27FC236}">
                  <a16:creationId xmlns:a16="http://schemas.microsoft.com/office/drawing/2014/main" id="{9EF3B060-C80D-CCC9-4AF7-DA3BEC97F2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39800" y="3531688"/>
              <a:ext cx="2056765" cy="2056765"/>
            </a:xfrm>
            <a:prstGeom prst="rect">
              <a:avLst/>
            </a:prstGeom>
          </p:spPr>
        </p:pic>
        <p:sp>
          <p:nvSpPr>
            <p:cNvPr id="7" name="Arrow: Right 6">
              <a:extLst>
                <a:ext uri="{FF2B5EF4-FFF2-40B4-BE49-F238E27FC236}">
                  <a16:creationId xmlns:a16="http://schemas.microsoft.com/office/drawing/2014/main" id="{36E39F0D-3F8D-C48A-8E22-A27E75D11285}"/>
                </a:ext>
              </a:extLst>
            </p:cNvPr>
            <p:cNvSpPr/>
            <p:nvPr/>
          </p:nvSpPr>
          <p:spPr>
            <a:xfrm>
              <a:off x="3294079" y="4321532"/>
              <a:ext cx="1736037"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teering Wheel with solid fill">
              <a:extLst>
                <a:ext uri="{FF2B5EF4-FFF2-40B4-BE49-F238E27FC236}">
                  <a16:creationId xmlns:a16="http://schemas.microsoft.com/office/drawing/2014/main" id="{78FF0E56-B2EC-3F76-387F-53929AF0C3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327630" y="3545158"/>
              <a:ext cx="2056765" cy="2056765"/>
            </a:xfrm>
            <a:prstGeom prst="rect">
              <a:avLst/>
            </a:prstGeom>
          </p:spPr>
        </p:pic>
      </p:grpSp>
    </p:spTree>
    <p:extLst>
      <p:ext uri="{BB962C8B-B14F-4D97-AF65-F5344CB8AC3E}">
        <p14:creationId xmlns:p14="http://schemas.microsoft.com/office/powerpoint/2010/main" val="87509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811D36-F1A2-0CA0-58A6-EAFA876DD735}"/>
              </a:ext>
            </a:extLst>
          </p:cNvPr>
          <p:cNvSpPr>
            <a:spLocks noGrp="1"/>
          </p:cNvSpPr>
          <p:nvPr>
            <p:ph type="body" sz="quarter" idx="10"/>
          </p:nvPr>
        </p:nvSpPr>
        <p:spPr/>
        <p:txBody>
          <a:bodyPr/>
          <a:lstStyle/>
          <a:p>
            <a:r>
              <a:rPr lang="en-US" dirty="0"/>
              <a:t>Continued</a:t>
            </a:r>
          </a:p>
        </p:txBody>
      </p:sp>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Choosing a Category</a:t>
            </a:r>
          </a:p>
        </p:txBody>
      </p:sp>
      <p:sp>
        <p:nvSpPr>
          <p:cNvPr id="2" name="Content Placeholder 2">
            <a:extLst>
              <a:ext uri="{FF2B5EF4-FFF2-40B4-BE49-F238E27FC236}">
                <a16:creationId xmlns:a16="http://schemas.microsoft.com/office/drawing/2014/main" id="{E04964CB-7C3B-37C1-6922-5E6B888794D8}"/>
              </a:ext>
            </a:extLst>
          </p:cNvPr>
          <p:cNvSpPr txBox="1">
            <a:spLocks/>
          </p:cNvSpPr>
          <p:nvPr/>
        </p:nvSpPr>
        <p:spPr>
          <a:xfrm>
            <a:off x="1188530" y="1856571"/>
            <a:ext cx="7986140" cy="5222693"/>
          </a:xfrm>
          <a:prstGeom prst="rect">
            <a:avLst/>
          </a:prstGeom>
        </p:spPr>
        <p:txBody>
          <a:bodyPr>
            <a:normAutofit lnSpcReduction="10000"/>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00000"/>
              </a:lnSpc>
            </a:pPr>
            <a:r>
              <a:rPr lang="en-US" sz="2200" b="1"/>
              <a:t>Category  III - New Manufacturer:  </a:t>
            </a:r>
            <a:r>
              <a:rPr lang="en-US" sz="2200"/>
              <a:t>This category covers items that do not meet Category I or II criteria, but the company may have capabilities to make the exact part and can fully demonstrate those capabilities</a:t>
            </a:r>
          </a:p>
          <a:p>
            <a:pPr marL="0" indent="0">
              <a:lnSpc>
                <a:spcPct val="110000"/>
              </a:lnSpc>
              <a:buFont typeface="Arial" panose="020B0604020202020204" pitchFamily="34" charset="0"/>
              <a:buNone/>
            </a:pPr>
            <a:endParaRPr lang="en-US" sz="1900"/>
          </a:p>
          <a:p>
            <a:pPr>
              <a:lnSpc>
                <a:spcPct val="110000"/>
              </a:lnSpc>
            </a:pPr>
            <a:endParaRPr lang="en-US" sz="1900"/>
          </a:p>
          <a:p>
            <a:pPr>
              <a:lnSpc>
                <a:spcPct val="110000"/>
              </a:lnSpc>
            </a:pPr>
            <a:endParaRPr lang="en-US" sz="1900"/>
          </a:p>
          <a:p>
            <a:pPr>
              <a:lnSpc>
                <a:spcPct val="110000"/>
              </a:lnSpc>
            </a:pPr>
            <a:endParaRPr lang="en-US" sz="1900"/>
          </a:p>
          <a:p>
            <a:pPr>
              <a:lnSpc>
                <a:spcPct val="110000"/>
              </a:lnSpc>
            </a:pPr>
            <a:endParaRPr lang="en-US" sz="1900"/>
          </a:p>
          <a:p>
            <a:pPr>
              <a:lnSpc>
                <a:spcPct val="110000"/>
              </a:lnSpc>
            </a:pPr>
            <a:endParaRPr lang="en-US" sz="1900"/>
          </a:p>
          <a:p>
            <a:pPr marL="0" indent="0" algn="ctr">
              <a:lnSpc>
                <a:spcPct val="110000"/>
              </a:lnSpc>
              <a:buFont typeface="Arial" panose="020B0604020202020204" pitchFamily="34" charset="0"/>
              <a:buNone/>
            </a:pPr>
            <a:r>
              <a:rPr lang="en-US" sz="1900" i="1"/>
              <a:t>This category is for you if you have not made the exact item for the government, but you are a proven manufacturer and can demonstrate your capabilities to produce the exact item.</a:t>
            </a:r>
            <a:endParaRPr lang="en-US" sz="1900" i="1" dirty="0"/>
          </a:p>
        </p:txBody>
      </p:sp>
      <p:grpSp>
        <p:nvGrpSpPr>
          <p:cNvPr id="3" name="Group 2">
            <a:extLst>
              <a:ext uri="{FF2B5EF4-FFF2-40B4-BE49-F238E27FC236}">
                <a16:creationId xmlns:a16="http://schemas.microsoft.com/office/drawing/2014/main" id="{3EA012E1-6414-A7EB-2A60-DDEB34ECCD59}"/>
              </a:ext>
            </a:extLst>
          </p:cNvPr>
          <p:cNvGrpSpPr/>
          <p:nvPr/>
        </p:nvGrpSpPr>
        <p:grpSpPr>
          <a:xfrm>
            <a:off x="2528011" y="3356787"/>
            <a:ext cx="5307179" cy="2146300"/>
            <a:chOff x="1436690" y="3088674"/>
            <a:chExt cx="5307179" cy="2146300"/>
          </a:xfrm>
        </p:grpSpPr>
        <p:pic>
          <p:nvPicPr>
            <p:cNvPr id="6" name="Graphic 5" descr="Modern architecture with solid fill">
              <a:extLst>
                <a:ext uri="{FF2B5EF4-FFF2-40B4-BE49-F238E27FC236}">
                  <a16:creationId xmlns:a16="http://schemas.microsoft.com/office/drawing/2014/main" id="{A635685B-350D-B3A4-EF4A-4C2449A104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6690" y="3088674"/>
              <a:ext cx="2146300" cy="2146300"/>
            </a:xfrm>
            <a:prstGeom prst="rect">
              <a:avLst/>
            </a:prstGeom>
          </p:spPr>
        </p:pic>
        <p:sp>
          <p:nvSpPr>
            <p:cNvPr id="7" name="Arrow: Right 6">
              <a:extLst>
                <a:ext uri="{FF2B5EF4-FFF2-40B4-BE49-F238E27FC236}">
                  <a16:creationId xmlns:a16="http://schemas.microsoft.com/office/drawing/2014/main" id="{0C66B8CA-AF7E-A872-0402-0A30F0FF0F2D}"/>
                </a:ext>
              </a:extLst>
            </p:cNvPr>
            <p:cNvSpPr/>
            <p:nvPr/>
          </p:nvSpPr>
          <p:spPr>
            <a:xfrm>
              <a:off x="3745488" y="3982755"/>
              <a:ext cx="779118" cy="428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teering Wheel with solid fill">
              <a:extLst>
                <a:ext uri="{FF2B5EF4-FFF2-40B4-BE49-F238E27FC236}">
                  <a16:creationId xmlns:a16="http://schemas.microsoft.com/office/drawing/2014/main" id="{C5BDE39B-5061-E79D-0CBD-77914A1332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87104" y="3133442"/>
              <a:ext cx="2056765" cy="2056765"/>
            </a:xfrm>
            <a:prstGeom prst="rect">
              <a:avLst/>
            </a:prstGeom>
          </p:spPr>
        </p:pic>
      </p:grpSp>
    </p:spTree>
    <p:extLst>
      <p:ext uri="{BB962C8B-B14F-4D97-AF65-F5344CB8AC3E}">
        <p14:creationId xmlns:p14="http://schemas.microsoft.com/office/powerpoint/2010/main" val="3575620832"/>
      </p:ext>
    </p:extLst>
  </p:cSld>
  <p:clrMapOvr>
    <a:masterClrMapping/>
  </p:clrMapOvr>
</p:sld>
</file>

<file path=ppt/theme/theme1.xml><?xml version="1.0" encoding="utf-8"?>
<a:theme xmlns:a="http://schemas.openxmlformats.org/drawingml/2006/main" name="Cover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Slides">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AB92A90331424BB424E5711BB2C29A" ma:contentTypeVersion="13" ma:contentTypeDescription="Create a new document." ma:contentTypeScope="" ma:versionID="9583458707e831824b826cc574760556">
  <xsd:schema xmlns:xsd="http://www.w3.org/2001/XMLSchema" xmlns:xs="http://www.w3.org/2001/XMLSchema" xmlns:p="http://schemas.microsoft.com/office/2006/metadata/properties" xmlns:ns2="http://schemas.microsoft.com/sharepoint/v4" xmlns:ns3="83028fa6-2549-43bd-ab48-d2cceff7e77f" xmlns:ns4="9c2811d8-9047-42d4-b820-cdea9cab3ce7" targetNamespace="http://schemas.microsoft.com/office/2006/metadata/properties" ma:root="true" ma:fieldsID="97f8bb71be2a33d1fadd685652e37924" ns2:_="" ns3:_="" ns4:_="">
    <xsd:import namespace="http://schemas.microsoft.com/sharepoint/v4"/>
    <xsd:import namespace="83028fa6-2549-43bd-ab48-d2cceff7e77f"/>
    <xsd:import namespace="9c2811d8-9047-42d4-b820-cdea9cab3ce7"/>
    <xsd:element name="properties">
      <xsd:complexType>
        <xsd:sequence>
          <xsd:element name="documentManagement">
            <xsd:complexType>
              <xsd:all>
                <xsd:element ref="ns2:IconOverlay" minOccurs="0"/>
                <xsd:element ref="ns3:lcf76f155ced4ddcb4097134ff3c332f" minOccurs="0"/>
                <xsd:element ref="ns4: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028fa6-2549-43bd-ab48-d2cceff7e77f" elementFormDefault="qualified">
    <xsd:import namespace="http://schemas.microsoft.com/office/2006/documentManagement/types"/>
    <xsd:import namespace="http://schemas.microsoft.com/office/infopath/2007/PartnerControls"/>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b3792285-60e9-4ab2-97de-bba1fc82f521"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2811d8-9047-42d4-b820-cdea9cab3ce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d5ed889-4c07-4732-ba3e-f2997991a608}" ma:internalName="TaxCatchAll" ma:showField="CatchAllData" ma:web="9c2811d8-9047-42d4-b820-cdea9cab3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c2811d8-9047-42d4-b820-cdea9cab3ce7" xsi:nil="true"/>
    <lcf76f155ced4ddcb4097134ff3c332f xmlns="83028fa6-2549-43bd-ab48-d2cceff7e77f">
      <Terms xmlns="http://schemas.microsoft.com/office/infopath/2007/PartnerControls"/>
    </lcf76f155ced4ddcb4097134ff3c332f>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3BBFC1-30FC-4429-AF33-734DA8885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83028fa6-2549-43bd-ab48-d2cceff7e77f"/>
    <ds:schemaRef ds:uri="9c2811d8-9047-42d4-b820-cdea9cab3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18D645-6709-4AC3-B89B-7A9CBF2A4310}">
  <ds:schemaRefs>
    <ds:schemaRef ds:uri="47a3abd4-d8d0-4806-9114-bd49b1585f90"/>
    <ds:schemaRef ds:uri="db8209db-0e88-4ee4-86de-cace0fd64591"/>
    <ds:schemaRef ds:uri="http://schemas.microsoft.com/office/2006/metadata/properties"/>
    <ds:schemaRef ds:uri="http://schemas.microsoft.com/office/infopath/2007/PartnerControls"/>
    <ds:schemaRef ds:uri="9c2811d8-9047-42d4-b820-cdea9cab3ce7"/>
    <ds:schemaRef ds:uri="83028fa6-2549-43bd-ab48-d2cceff7e77f"/>
    <ds:schemaRef ds:uri="http://schemas.microsoft.com/sharepoint/v4"/>
  </ds:schemaRefs>
</ds:datastoreItem>
</file>

<file path=customXml/itemProps3.xml><?xml version="1.0" encoding="utf-8"?>
<ds:datastoreItem xmlns:ds="http://schemas.openxmlformats.org/officeDocument/2006/customXml" ds:itemID="{0493ED3D-638C-4755-AA9B-20BCF08A39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55</TotalTime>
  <Words>1383</Words>
  <Application>Microsoft Office PowerPoint</Application>
  <PresentationFormat>Custom</PresentationFormat>
  <Paragraphs>123</Paragraphs>
  <Slides>19</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19</vt:i4>
      </vt:variant>
    </vt:vector>
  </HeadingPairs>
  <TitlesOfParts>
    <vt:vector size="28" baseType="lpstr">
      <vt:lpstr>Arial</vt:lpstr>
      <vt:lpstr>Courier New</vt:lpstr>
      <vt:lpstr>Raleway Black</vt:lpstr>
      <vt:lpstr>Wingdings</vt:lpstr>
      <vt:lpstr>Cover Slide</vt:lpstr>
      <vt:lpstr>2_Content Slide</vt:lpstr>
      <vt:lpstr>1_Content Slide</vt:lpstr>
      <vt:lpstr>End Slides</vt:lpstr>
      <vt:lpstr>Blank Slide</vt:lpstr>
      <vt:lpstr>PowerPoint Presentation</vt:lpstr>
      <vt:lpstr>Purpose</vt:lpstr>
      <vt:lpstr>Where do I start?</vt:lpstr>
      <vt:lpstr>SAR Defined</vt:lpstr>
      <vt:lpstr>AO Defined</vt:lpstr>
      <vt:lpstr>Any Restrictions?</vt:lpstr>
      <vt:lpstr>Choosing a Category</vt:lpstr>
      <vt:lpstr>Choosing a Category</vt:lpstr>
      <vt:lpstr>Choosing a Category</vt:lpstr>
      <vt:lpstr>Choosing a Category</vt:lpstr>
      <vt:lpstr>Package Considerations</vt:lpstr>
      <vt:lpstr>Technical Data</vt:lpstr>
      <vt:lpstr>Submission</vt:lpstr>
      <vt:lpstr>Submission</vt:lpstr>
      <vt:lpstr>Tracking</vt:lpstr>
      <vt:lpstr>Notification</vt:lpstr>
      <vt:lpstr>1st Year as Source Approved</vt:lpstr>
      <vt:lpstr>Important Note</vt:lpstr>
      <vt:lpstr>PowerPoint Presentation</vt:lpstr>
    </vt:vector>
  </TitlesOfParts>
  <Manager>martin.binder@dla.mil</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dc:creator>
  <cp:lastModifiedBy>Hahn, Vicki M CIV DLA SMALL BUSINESS PROG (USA)</cp:lastModifiedBy>
  <cp:revision>32</cp:revision>
  <dcterms:created xsi:type="dcterms:W3CDTF">2024-04-17T19:52:04Z</dcterms:created>
  <dcterms:modified xsi:type="dcterms:W3CDTF">2024-11-22T16:50:37Z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0x01010070AB92A90331424BB424E5711BB2C29A</vt:lpwstr>
  </property>
  <property fmtid="{D5CDD505-2E9C-101B-9397-08002B2CF9AE}" pid="3" name="MediaServiceImageTags">
    <vt:lpwstr/>
  </property>
</Properties>
</file>